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8" r:id="rId2"/>
    <p:sldId id="277" r:id="rId3"/>
    <p:sldId id="293" r:id="rId4"/>
    <p:sldId id="273" r:id="rId5"/>
    <p:sldId id="272" r:id="rId6"/>
    <p:sldId id="275" r:id="rId7"/>
    <p:sldId id="274" r:id="rId8"/>
    <p:sldId id="284" r:id="rId9"/>
    <p:sldId id="285" r:id="rId10"/>
    <p:sldId id="286" r:id="rId11"/>
    <p:sldId id="287" r:id="rId12"/>
    <p:sldId id="291" r:id="rId13"/>
    <p:sldId id="279" r:id="rId14"/>
    <p:sldId id="290" r:id="rId15"/>
    <p:sldId id="281" r:id="rId16"/>
    <p:sldId id="276" r:id="rId17"/>
    <p:sldId id="289" r:id="rId18"/>
    <p:sldId id="278" r:id="rId19"/>
    <p:sldId id="280" r:id="rId20"/>
    <p:sldId id="292" r:id="rId21"/>
    <p:sldId id="271"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73" d="100"/>
          <a:sy n="73" d="100"/>
        </p:scale>
        <p:origin x="-1428" y="-90"/>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15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2C8D3-CDC3-FE4A-9F2F-FC81146443AD}" type="doc">
      <dgm:prSet loTypeId="urn:microsoft.com/office/officeart/2005/8/layout/radial4" loCatId="" qsTypeId="urn:microsoft.com/office/officeart/2005/8/quickstyle/simple2" qsCatId="simple" csTypeId="urn:microsoft.com/office/officeart/2005/8/colors/accent4_3" csCatId="accent4" phldr="1"/>
      <dgm:spPr/>
      <dgm:t>
        <a:bodyPr/>
        <a:lstStyle/>
        <a:p>
          <a:endParaRPr lang="fr-FR"/>
        </a:p>
      </dgm:t>
    </dgm:pt>
    <dgm:pt modelId="{8AFDBA3F-0427-0846-A4E3-2BE8DB24C84A}">
      <dgm:prSet phldrT="[Text]"/>
      <dgm:spPr/>
      <dgm:t>
        <a:bodyPr/>
        <a:lstStyle/>
        <a:p>
          <a:r>
            <a:rPr lang="fr-FR" dirty="0" smtClean="0"/>
            <a:t>Le système d’information</a:t>
          </a:r>
          <a:endParaRPr lang="fr-FR" dirty="0"/>
        </a:p>
      </dgm:t>
    </dgm:pt>
    <dgm:pt modelId="{1BBD7CF8-D98F-394E-B5D2-D8F1CB626623}" type="parTrans" cxnId="{4A46B03F-D275-844F-A208-21C114DB7549}">
      <dgm:prSet/>
      <dgm:spPr/>
      <dgm:t>
        <a:bodyPr/>
        <a:lstStyle/>
        <a:p>
          <a:endParaRPr lang="fr-FR"/>
        </a:p>
      </dgm:t>
    </dgm:pt>
    <dgm:pt modelId="{5540E6A5-35C4-E94D-B352-177FC03A14B8}" type="sibTrans" cxnId="{4A46B03F-D275-844F-A208-21C114DB7549}">
      <dgm:prSet/>
      <dgm:spPr/>
      <dgm:t>
        <a:bodyPr/>
        <a:lstStyle/>
        <a:p>
          <a:endParaRPr lang="fr-FR"/>
        </a:p>
      </dgm:t>
    </dgm:pt>
    <dgm:pt modelId="{C18E93B2-10E8-AE4F-9375-972102FF860D}">
      <dgm:prSet phldrT="[Text]"/>
      <dgm:spPr/>
      <dgm:t>
        <a:bodyPr/>
        <a:lstStyle/>
        <a:p>
          <a:r>
            <a:rPr lang="fr-FR" dirty="0" smtClean="0"/>
            <a:t>BTS Management des Unités commerciales</a:t>
          </a:r>
          <a:endParaRPr lang="fr-FR" dirty="0"/>
        </a:p>
      </dgm:t>
    </dgm:pt>
    <dgm:pt modelId="{8B521D8E-4859-044B-A3CB-73E940FF6570}" type="parTrans" cxnId="{B34AB1E8-D6F0-5846-A698-202B5A6CE932}">
      <dgm:prSet/>
      <dgm:spPr/>
      <dgm:t>
        <a:bodyPr/>
        <a:lstStyle/>
        <a:p>
          <a:endParaRPr lang="fr-FR"/>
        </a:p>
      </dgm:t>
    </dgm:pt>
    <dgm:pt modelId="{5AF9A1AD-D565-2E4E-9898-F45B482166F3}" type="sibTrans" cxnId="{B34AB1E8-D6F0-5846-A698-202B5A6CE932}">
      <dgm:prSet/>
      <dgm:spPr/>
      <dgm:t>
        <a:bodyPr/>
        <a:lstStyle/>
        <a:p>
          <a:endParaRPr lang="fr-FR"/>
        </a:p>
      </dgm:t>
    </dgm:pt>
    <dgm:pt modelId="{8F8A6571-76E4-9145-BFBA-07E0852A5DCE}">
      <dgm:prSet phldrT="[Text]"/>
      <dgm:spPr/>
      <dgm:t>
        <a:bodyPr/>
        <a:lstStyle/>
        <a:p>
          <a:r>
            <a:rPr lang="fr-FR" dirty="0" smtClean="0"/>
            <a:t>BTS Services Informatiques aux organisations</a:t>
          </a:r>
          <a:endParaRPr lang="fr-FR" dirty="0"/>
        </a:p>
      </dgm:t>
    </dgm:pt>
    <dgm:pt modelId="{5E525F45-DEEC-6849-B8C0-5766EF8FD3CC}" type="parTrans" cxnId="{9DC8B72E-2B41-E946-B77E-BB31171DFBB0}">
      <dgm:prSet/>
      <dgm:spPr/>
      <dgm:t>
        <a:bodyPr/>
        <a:lstStyle/>
        <a:p>
          <a:endParaRPr lang="fr-FR"/>
        </a:p>
      </dgm:t>
    </dgm:pt>
    <dgm:pt modelId="{0136FC74-266E-0C4D-A92D-3FA9F38AC479}" type="sibTrans" cxnId="{9DC8B72E-2B41-E946-B77E-BB31171DFBB0}">
      <dgm:prSet/>
      <dgm:spPr/>
      <dgm:t>
        <a:bodyPr/>
        <a:lstStyle/>
        <a:p>
          <a:endParaRPr lang="fr-FR"/>
        </a:p>
      </dgm:t>
    </dgm:pt>
    <dgm:pt modelId="{50B4D995-D843-894A-8983-082FB346490C}">
      <dgm:prSet phldrT="[Text]"/>
      <dgm:spPr/>
      <dgm:t>
        <a:bodyPr/>
        <a:lstStyle/>
        <a:p>
          <a:r>
            <a:rPr lang="fr-FR" dirty="0" smtClean="0"/>
            <a:t>DUT Services et Réseaux de Communication</a:t>
          </a:r>
          <a:endParaRPr lang="fr-FR" dirty="0"/>
        </a:p>
      </dgm:t>
    </dgm:pt>
    <dgm:pt modelId="{90746A20-611C-C648-9B23-1E9DE81012F4}" type="parTrans" cxnId="{92CF286C-0CB5-934B-B076-21562CCD3578}">
      <dgm:prSet/>
      <dgm:spPr/>
      <dgm:t>
        <a:bodyPr/>
        <a:lstStyle/>
        <a:p>
          <a:endParaRPr lang="fr-FR"/>
        </a:p>
      </dgm:t>
    </dgm:pt>
    <dgm:pt modelId="{5D68238C-D6B0-C54A-B20F-6A0B0261FC50}" type="sibTrans" cxnId="{92CF286C-0CB5-934B-B076-21562CCD3578}">
      <dgm:prSet/>
      <dgm:spPr/>
      <dgm:t>
        <a:bodyPr/>
        <a:lstStyle/>
        <a:p>
          <a:endParaRPr lang="fr-FR"/>
        </a:p>
      </dgm:t>
    </dgm:pt>
    <dgm:pt modelId="{3F6BF6BA-CAAB-DE40-A262-99A46FE092C2}">
      <dgm:prSet phldrT="[Text]"/>
      <dgm:spPr/>
      <dgm:t>
        <a:bodyPr/>
        <a:lstStyle/>
        <a:p>
          <a:r>
            <a:rPr lang="fr-FR" dirty="0" smtClean="0"/>
            <a:t>DUT Informatique</a:t>
          </a:r>
          <a:endParaRPr lang="fr-FR" dirty="0"/>
        </a:p>
      </dgm:t>
    </dgm:pt>
    <dgm:pt modelId="{7F6A3240-5969-304A-9395-FFC250EC5F30}" type="parTrans" cxnId="{68027E28-7CC2-6E44-9CA3-2E31F0F5B088}">
      <dgm:prSet/>
      <dgm:spPr/>
      <dgm:t>
        <a:bodyPr/>
        <a:lstStyle/>
        <a:p>
          <a:endParaRPr lang="fr-FR"/>
        </a:p>
      </dgm:t>
    </dgm:pt>
    <dgm:pt modelId="{7469A92F-E361-F443-A83B-334BC7320B3D}" type="sibTrans" cxnId="{68027E28-7CC2-6E44-9CA3-2E31F0F5B088}">
      <dgm:prSet/>
      <dgm:spPr/>
      <dgm:t>
        <a:bodyPr/>
        <a:lstStyle/>
        <a:p>
          <a:endParaRPr lang="fr-FR"/>
        </a:p>
      </dgm:t>
    </dgm:pt>
    <dgm:pt modelId="{B0045637-E570-2143-B6B8-1609264D2BAC}">
      <dgm:prSet phldrT="[Text]"/>
      <dgm:spPr/>
      <dgm:t>
        <a:bodyPr/>
        <a:lstStyle/>
        <a:p>
          <a:r>
            <a:rPr lang="fr-FR" dirty="0" smtClean="0"/>
            <a:t>Licence informatique</a:t>
          </a:r>
          <a:endParaRPr lang="fr-FR" dirty="0"/>
        </a:p>
      </dgm:t>
    </dgm:pt>
    <dgm:pt modelId="{F307CE40-8C28-C744-9323-6E58E7BA9632}" type="parTrans" cxnId="{566CA0C2-8B50-1340-B9EA-09901FB5BF8F}">
      <dgm:prSet/>
      <dgm:spPr/>
      <dgm:t>
        <a:bodyPr/>
        <a:lstStyle/>
        <a:p>
          <a:endParaRPr lang="fr-FR"/>
        </a:p>
      </dgm:t>
    </dgm:pt>
    <dgm:pt modelId="{04189FFB-8FF2-944F-B375-CBD631B4D801}" type="sibTrans" cxnId="{566CA0C2-8B50-1340-B9EA-09901FB5BF8F}">
      <dgm:prSet/>
      <dgm:spPr/>
      <dgm:t>
        <a:bodyPr/>
        <a:lstStyle/>
        <a:p>
          <a:endParaRPr lang="fr-FR"/>
        </a:p>
      </dgm:t>
    </dgm:pt>
    <dgm:pt modelId="{43CF087E-ABCB-6A47-9D1D-3B81318DBDF7}">
      <dgm:prSet phldrT="[Text]"/>
      <dgm:spPr/>
      <dgm:t>
        <a:bodyPr/>
        <a:lstStyle/>
        <a:p>
          <a:r>
            <a:rPr lang="fr-FR" dirty="0" smtClean="0"/>
            <a:t>BTS Assistant de Gestion PME-PMI</a:t>
          </a:r>
          <a:endParaRPr lang="fr-FR" dirty="0"/>
        </a:p>
      </dgm:t>
    </dgm:pt>
    <dgm:pt modelId="{C13DE135-AB6F-0F4B-BBCF-27A5D227200E}" type="parTrans" cxnId="{39306F47-62C4-A34B-9C54-CA90B2F8DA6C}">
      <dgm:prSet/>
      <dgm:spPr/>
      <dgm:t>
        <a:bodyPr/>
        <a:lstStyle/>
        <a:p>
          <a:endParaRPr lang="fr-FR"/>
        </a:p>
      </dgm:t>
    </dgm:pt>
    <dgm:pt modelId="{38D2759A-FBB9-7742-957B-826ECC5F3697}" type="sibTrans" cxnId="{39306F47-62C4-A34B-9C54-CA90B2F8DA6C}">
      <dgm:prSet/>
      <dgm:spPr/>
      <dgm:t>
        <a:bodyPr/>
        <a:lstStyle/>
        <a:p>
          <a:endParaRPr lang="fr-FR"/>
        </a:p>
      </dgm:t>
    </dgm:pt>
    <dgm:pt modelId="{587A7E5F-A386-274F-961B-C05B9799B2D8}">
      <dgm:prSet phldrT="[Text]"/>
      <dgm:spPr/>
      <dgm:t>
        <a:bodyPr/>
        <a:lstStyle/>
        <a:p>
          <a:r>
            <a:rPr lang="fr-FR" dirty="0" smtClean="0"/>
            <a:t>BTS Comptabilité et Gestion des Organisations</a:t>
          </a:r>
          <a:endParaRPr lang="fr-FR" dirty="0"/>
        </a:p>
      </dgm:t>
    </dgm:pt>
    <dgm:pt modelId="{D03BCC22-379E-A140-8AA9-61129E994320}" type="parTrans" cxnId="{FE173345-8250-4D43-A570-774CDDE0C476}">
      <dgm:prSet/>
      <dgm:spPr/>
      <dgm:t>
        <a:bodyPr/>
        <a:lstStyle/>
        <a:p>
          <a:endParaRPr lang="fr-FR"/>
        </a:p>
      </dgm:t>
    </dgm:pt>
    <dgm:pt modelId="{14F6B57F-F73A-CF42-A487-5674C714E47B}" type="sibTrans" cxnId="{FE173345-8250-4D43-A570-774CDDE0C476}">
      <dgm:prSet/>
      <dgm:spPr/>
      <dgm:t>
        <a:bodyPr/>
        <a:lstStyle/>
        <a:p>
          <a:endParaRPr lang="fr-FR"/>
        </a:p>
      </dgm:t>
    </dgm:pt>
    <dgm:pt modelId="{EAF136FC-6F16-1345-B8EE-EB2DE47F2612}">
      <dgm:prSet phldrT="[Text]"/>
      <dgm:spPr/>
      <dgm:t>
        <a:bodyPr/>
        <a:lstStyle/>
        <a:p>
          <a:r>
            <a:rPr lang="fr-FR" dirty="0" smtClean="0"/>
            <a:t>BTS Tourisme</a:t>
          </a:r>
          <a:endParaRPr lang="fr-FR" dirty="0"/>
        </a:p>
      </dgm:t>
    </dgm:pt>
    <dgm:pt modelId="{A3B04ED7-39AC-BE4F-A066-C298288BABE3}" type="parTrans" cxnId="{672C54CC-EB22-9744-B1F6-F5890DA4ACF7}">
      <dgm:prSet/>
      <dgm:spPr/>
      <dgm:t>
        <a:bodyPr/>
        <a:lstStyle/>
        <a:p>
          <a:endParaRPr lang="fr-FR"/>
        </a:p>
      </dgm:t>
    </dgm:pt>
    <dgm:pt modelId="{6560887C-D8C1-884F-83F1-F1FFE443C3A7}" type="sibTrans" cxnId="{672C54CC-EB22-9744-B1F6-F5890DA4ACF7}">
      <dgm:prSet/>
      <dgm:spPr/>
      <dgm:t>
        <a:bodyPr/>
        <a:lstStyle/>
        <a:p>
          <a:endParaRPr lang="fr-FR"/>
        </a:p>
      </dgm:t>
    </dgm:pt>
    <dgm:pt modelId="{AF77300E-BA96-3A42-9E82-DF9449760BD9}">
      <dgm:prSet phldrT="[Text]"/>
      <dgm:spPr/>
      <dgm:t>
        <a:bodyPr/>
        <a:lstStyle/>
        <a:p>
          <a:r>
            <a:rPr lang="fr-FR" dirty="0" smtClean="0"/>
            <a:t>Prépa ECT</a:t>
          </a:r>
          <a:endParaRPr lang="fr-FR" dirty="0"/>
        </a:p>
      </dgm:t>
    </dgm:pt>
    <dgm:pt modelId="{13A53EF9-5522-A746-9E07-C7E1647E12A4}" type="parTrans" cxnId="{40672A2D-E096-534D-B6A5-58ADCF9C43B4}">
      <dgm:prSet/>
      <dgm:spPr/>
      <dgm:t>
        <a:bodyPr/>
        <a:lstStyle/>
        <a:p>
          <a:endParaRPr lang="fr-FR"/>
        </a:p>
      </dgm:t>
    </dgm:pt>
    <dgm:pt modelId="{B76F26F8-892D-CD47-B08F-98EB43CA31C7}" type="sibTrans" cxnId="{40672A2D-E096-534D-B6A5-58ADCF9C43B4}">
      <dgm:prSet/>
      <dgm:spPr/>
      <dgm:t>
        <a:bodyPr/>
        <a:lstStyle/>
        <a:p>
          <a:endParaRPr lang="fr-FR"/>
        </a:p>
      </dgm:t>
    </dgm:pt>
    <dgm:pt modelId="{6C4079A1-5FB7-DB4B-B33C-488FE96E0A90}">
      <dgm:prSet phldrT="[Text]"/>
      <dgm:spPr/>
      <dgm:t>
        <a:bodyPr/>
        <a:lstStyle/>
        <a:p>
          <a:r>
            <a:rPr lang="fr-FR" dirty="0" smtClean="0"/>
            <a:t>Diplôme de Comptabilité et Gestion</a:t>
          </a:r>
          <a:endParaRPr lang="fr-FR" dirty="0"/>
        </a:p>
      </dgm:t>
    </dgm:pt>
    <dgm:pt modelId="{3E567E60-E05D-634A-82D6-FFED9276F807}" type="parTrans" cxnId="{F9EA3470-F11A-D241-9973-F494782EDF8E}">
      <dgm:prSet/>
      <dgm:spPr/>
      <dgm:t>
        <a:bodyPr/>
        <a:lstStyle/>
        <a:p>
          <a:endParaRPr lang="fr-FR"/>
        </a:p>
      </dgm:t>
    </dgm:pt>
    <dgm:pt modelId="{3C02F701-288B-F94E-8230-D5FA68380C6B}" type="sibTrans" cxnId="{F9EA3470-F11A-D241-9973-F494782EDF8E}">
      <dgm:prSet/>
      <dgm:spPr/>
      <dgm:t>
        <a:bodyPr/>
        <a:lstStyle/>
        <a:p>
          <a:endParaRPr lang="fr-FR"/>
        </a:p>
      </dgm:t>
    </dgm:pt>
    <dgm:pt modelId="{B39828F2-0BB4-B744-A4FA-E8F372CAB0DC}" type="pres">
      <dgm:prSet presAssocID="{8052C8D3-CDC3-FE4A-9F2F-FC81146443AD}" presName="cycle" presStyleCnt="0">
        <dgm:presLayoutVars>
          <dgm:chMax val="1"/>
          <dgm:dir/>
          <dgm:animLvl val="ctr"/>
          <dgm:resizeHandles val="exact"/>
        </dgm:presLayoutVars>
      </dgm:prSet>
      <dgm:spPr/>
      <dgm:t>
        <a:bodyPr/>
        <a:lstStyle/>
        <a:p>
          <a:endParaRPr lang="fr-FR"/>
        </a:p>
      </dgm:t>
    </dgm:pt>
    <dgm:pt modelId="{648E6E1F-8FCB-7947-8B12-3BC4100D2D70}" type="pres">
      <dgm:prSet presAssocID="{8AFDBA3F-0427-0846-A4E3-2BE8DB24C84A}" presName="centerShape" presStyleLbl="node0" presStyleIdx="0" presStyleCnt="1"/>
      <dgm:spPr/>
      <dgm:t>
        <a:bodyPr/>
        <a:lstStyle/>
        <a:p>
          <a:endParaRPr lang="fr-FR"/>
        </a:p>
      </dgm:t>
    </dgm:pt>
    <dgm:pt modelId="{9A858DCC-874F-2048-9748-456A42492AA0}" type="pres">
      <dgm:prSet presAssocID="{5E525F45-DEEC-6849-B8C0-5766EF8FD3CC}" presName="parTrans" presStyleLbl="bgSibTrans2D1" presStyleIdx="0" presStyleCnt="10"/>
      <dgm:spPr/>
      <dgm:t>
        <a:bodyPr/>
        <a:lstStyle/>
        <a:p>
          <a:endParaRPr lang="fr-FR"/>
        </a:p>
      </dgm:t>
    </dgm:pt>
    <dgm:pt modelId="{4DF91402-07BF-1247-BC90-1ED807E04C3D}" type="pres">
      <dgm:prSet presAssocID="{8F8A6571-76E4-9145-BFBA-07E0852A5DCE}" presName="node" presStyleLbl="node1" presStyleIdx="0" presStyleCnt="10" custScaleX="177400" custScaleY="108087">
        <dgm:presLayoutVars>
          <dgm:bulletEnabled val="1"/>
        </dgm:presLayoutVars>
      </dgm:prSet>
      <dgm:spPr/>
      <dgm:t>
        <a:bodyPr/>
        <a:lstStyle/>
        <a:p>
          <a:endParaRPr lang="fr-FR"/>
        </a:p>
      </dgm:t>
    </dgm:pt>
    <dgm:pt modelId="{D11BB076-FD29-DF44-ABED-5D56A2628058}" type="pres">
      <dgm:prSet presAssocID="{90746A20-611C-C648-9B23-1E9DE81012F4}" presName="parTrans" presStyleLbl="bgSibTrans2D1" presStyleIdx="1" presStyleCnt="10"/>
      <dgm:spPr/>
      <dgm:t>
        <a:bodyPr/>
        <a:lstStyle/>
        <a:p>
          <a:endParaRPr lang="fr-FR"/>
        </a:p>
      </dgm:t>
    </dgm:pt>
    <dgm:pt modelId="{E2510A14-BBC5-BE4E-AC1B-AD55F4158704}" type="pres">
      <dgm:prSet presAssocID="{50B4D995-D843-894A-8983-082FB346490C}" presName="node" presStyleLbl="node1" presStyleIdx="1" presStyleCnt="10" custScaleX="155086" custScaleY="118516">
        <dgm:presLayoutVars>
          <dgm:bulletEnabled val="1"/>
        </dgm:presLayoutVars>
      </dgm:prSet>
      <dgm:spPr/>
      <dgm:t>
        <a:bodyPr/>
        <a:lstStyle/>
        <a:p>
          <a:endParaRPr lang="fr-FR"/>
        </a:p>
      </dgm:t>
    </dgm:pt>
    <dgm:pt modelId="{92AB2E4C-C7EC-D34F-8A4C-2616A3F52CDE}" type="pres">
      <dgm:prSet presAssocID="{7F6A3240-5969-304A-9395-FFC250EC5F30}" presName="parTrans" presStyleLbl="bgSibTrans2D1" presStyleIdx="2" presStyleCnt="10"/>
      <dgm:spPr/>
      <dgm:t>
        <a:bodyPr/>
        <a:lstStyle/>
        <a:p>
          <a:endParaRPr lang="fr-FR"/>
        </a:p>
      </dgm:t>
    </dgm:pt>
    <dgm:pt modelId="{A8AFDC0E-AFEC-4045-AE1B-82AFBE14D96B}" type="pres">
      <dgm:prSet presAssocID="{3F6BF6BA-CAAB-DE40-A262-99A46FE092C2}" presName="node" presStyleLbl="node1" presStyleIdx="2" presStyleCnt="10" custScaleX="121327">
        <dgm:presLayoutVars>
          <dgm:bulletEnabled val="1"/>
        </dgm:presLayoutVars>
      </dgm:prSet>
      <dgm:spPr/>
      <dgm:t>
        <a:bodyPr/>
        <a:lstStyle/>
        <a:p>
          <a:endParaRPr lang="fr-FR"/>
        </a:p>
      </dgm:t>
    </dgm:pt>
    <dgm:pt modelId="{1CF577CE-1A4A-D044-AEF8-60EB9B57C8ED}" type="pres">
      <dgm:prSet presAssocID="{F307CE40-8C28-C744-9323-6E58E7BA9632}" presName="parTrans" presStyleLbl="bgSibTrans2D1" presStyleIdx="3" presStyleCnt="10"/>
      <dgm:spPr/>
      <dgm:t>
        <a:bodyPr/>
        <a:lstStyle/>
        <a:p>
          <a:endParaRPr lang="fr-FR"/>
        </a:p>
      </dgm:t>
    </dgm:pt>
    <dgm:pt modelId="{47E9F8D0-2452-9F40-B72D-880124E6BC5C}" type="pres">
      <dgm:prSet presAssocID="{B0045637-E570-2143-B6B8-1609264D2BAC}" presName="node" presStyleLbl="node1" presStyleIdx="3" presStyleCnt="10" custScaleX="146307" custScaleY="87429" custRadScaleRad="101745" custRadScaleInc="-6863">
        <dgm:presLayoutVars>
          <dgm:bulletEnabled val="1"/>
        </dgm:presLayoutVars>
      </dgm:prSet>
      <dgm:spPr/>
      <dgm:t>
        <a:bodyPr/>
        <a:lstStyle/>
        <a:p>
          <a:endParaRPr lang="fr-FR"/>
        </a:p>
      </dgm:t>
    </dgm:pt>
    <dgm:pt modelId="{336513E4-CF0E-E641-82FA-0A874A3CF7D5}" type="pres">
      <dgm:prSet presAssocID="{8B521D8E-4859-044B-A3CB-73E940FF6570}" presName="parTrans" presStyleLbl="bgSibTrans2D1" presStyleIdx="4" presStyleCnt="10"/>
      <dgm:spPr/>
      <dgm:t>
        <a:bodyPr/>
        <a:lstStyle/>
        <a:p>
          <a:endParaRPr lang="fr-FR"/>
        </a:p>
      </dgm:t>
    </dgm:pt>
    <dgm:pt modelId="{4B82DC16-477A-2D4F-AADB-0564469FF1C1}" type="pres">
      <dgm:prSet presAssocID="{C18E93B2-10E8-AE4F-9375-972102FF860D}" presName="node" presStyleLbl="node1" presStyleIdx="4" presStyleCnt="10" custScaleX="126790" custScaleY="97574" custRadScaleRad="103132" custRadScaleInc="42124">
        <dgm:presLayoutVars>
          <dgm:bulletEnabled val="1"/>
        </dgm:presLayoutVars>
      </dgm:prSet>
      <dgm:spPr/>
      <dgm:t>
        <a:bodyPr/>
        <a:lstStyle/>
        <a:p>
          <a:endParaRPr lang="fr-FR"/>
        </a:p>
      </dgm:t>
    </dgm:pt>
    <dgm:pt modelId="{9A1BC35F-682E-3D47-8FAD-251EC1C5350B}" type="pres">
      <dgm:prSet presAssocID="{C13DE135-AB6F-0F4B-BBCF-27A5D227200E}" presName="parTrans" presStyleLbl="bgSibTrans2D1" presStyleIdx="5" presStyleCnt="10"/>
      <dgm:spPr/>
      <dgm:t>
        <a:bodyPr/>
        <a:lstStyle/>
        <a:p>
          <a:endParaRPr lang="fr-FR"/>
        </a:p>
      </dgm:t>
    </dgm:pt>
    <dgm:pt modelId="{03F804AE-FF95-0540-8CE5-5CEF63D2E2CB}" type="pres">
      <dgm:prSet presAssocID="{43CF087E-ABCB-6A47-9D1D-3B81318DBDF7}" presName="node" presStyleLbl="node1" presStyleIdx="5" presStyleCnt="10" custScaleX="117413" custRadScaleRad="102887" custRadScaleInc="50122">
        <dgm:presLayoutVars>
          <dgm:bulletEnabled val="1"/>
        </dgm:presLayoutVars>
      </dgm:prSet>
      <dgm:spPr/>
      <dgm:t>
        <a:bodyPr/>
        <a:lstStyle/>
        <a:p>
          <a:endParaRPr lang="fr-FR"/>
        </a:p>
      </dgm:t>
    </dgm:pt>
    <dgm:pt modelId="{DDFB3B9D-4DD2-D843-B745-978BCE6F75D5}" type="pres">
      <dgm:prSet presAssocID="{D03BCC22-379E-A140-8AA9-61129E994320}" presName="parTrans" presStyleLbl="bgSibTrans2D1" presStyleIdx="6" presStyleCnt="10"/>
      <dgm:spPr/>
      <dgm:t>
        <a:bodyPr/>
        <a:lstStyle/>
        <a:p>
          <a:endParaRPr lang="fr-FR"/>
        </a:p>
      </dgm:t>
    </dgm:pt>
    <dgm:pt modelId="{0546EE81-D485-4244-9058-9DCA581D5A50}" type="pres">
      <dgm:prSet presAssocID="{587A7E5F-A386-274F-961B-C05B9799B2D8}" presName="node" presStyleLbl="node1" presStyleIdx="6" presStyleCnt="10" custScaleX="127347" custRadScaleRad="97406" custRadScaleInc="52751">
        <dgm:presLayoutVars>
          <dgm:bulletEnabled val="1"/>
        </dgm:presLayoutVars>
      </dgm:prSet>
      <dgm:spPr/>
      <dgm:t>
        <a:bodyPr/>
        <a:lstStyle/>
        <a:p>
          <a:endParaRPr lang="fr-FR"/>
        </a:p>
      </dgm:t>
    </dgm:pt>
    <dgm:pt modelId="{5260A91D-7694-5E44-BFC8-3C84F082E117}" type="pres">
      <dgm:prSet presAssocID="{A3B04ED7-39AC-BE4F-A066-C298288BABE3}" presName="parTrans" presStyleLbl="bgSibTrans2D1" presStyleIdx="7" presStyleCnt="10"/>
      <dgm:spPr/>
      <dgm:t>
        <a:bodyPr/>
        <a:lstStyle/>
        <a:p>
          <a:endParaRPr lang="fr-FR"/>
        </a:p>
      </dgm:t>
    </dgm:pt>
    <dgm:pt modelId="{5FBB72C3-1D82-2941-8DB7-68A6A84DF43A}" type="pres">
      <dgm:prSet presAssocID="{EAF136FC-6F16-1345-B8EE-EB2DE47F2612}" presName="node" presStyleLbl="node1" presStyleIdx="7" presStyleCnt="10" custRadScaleRad="99113" custRadScaleInc="54535">
        <dgm:presLayoutVars>
          <dgm:bulletEnabled val="1"/>
        </dgm:presLayoutVars>
      </dgm:prSet>
      <dgm:spPr/>
      <dgm:t>
        <a:bodyPr/>
        <a:lstStyle/>
        <a:p>
          <a:endParaRPr lang="fr-FR"/>
        </a:p>
      </dgm:t>
    </dgm:pt>
    <dgm:pt modelId="{676FD3F0-4CF7-A44F-A577-F096BA234859}" type="pres">
      <dgm:prSet presAssocID="{13A53EF9-5522-A746-9E07-C7E1647E12A4}" presName="parTrans" presStyleLbl="bgSibTrans2D1" presStyleIdx="8" presStyleCnt="10"/>
      <dgm:spPr/>
      <dgm:t>
        <a:bodyPr/>
        <a:lstStyle/>
        <a:p>
          <a:endParaRPr lang="fr-FR"/>
        </a:p>
      </dgm:t>
    </dgm:pt>
    <dgm:pt modelId="{EA4A7C39-69D0-9246-BA02-641B6749F6E5}" type="pres">
      <dgm:prSet presAssocID="{AF77300E-BA96-3A42-9E82-DF9449760BD9}" presName="node" presStyleLbl="node1" presStyleIdx="8" presStyleCnt="10" custRadScaleRad="99630" custRadScaleInc="31242">
        <dgm:presLayoutVars>
          <dgm:bulletEnabled val="1"/>
        </dgm:presLayoutVars>
      </dgm:prSet>
      <dgm:spPr/>
      <dgm:t>
        <a:bodyPr/>
        <a:lstStyle/>
        <a:p>
          <a:endParaRPr lang="fr-FR"/>
        </a:p>
      </dgm:t>
    </dgm:pt>
    <dgm:pt modelId="{56D3347E-0BB6-FA45-B6C4-30EE3B71993E}" type="pres">
      <dgm:prSet presAssocID="{3E567E60-E05D-634A-82D6-FFED9276F807}" presName="parTrans" presStyleLbl="bgSibTrans2D1" presStyleIdx="9" presStyleCnt="10"/>
      <dgm:spPr/>
      <dgm:t>
        <a:bodyPr/>
        <a:lstStyle/>
        <a:p>
          <a:endParaRPr lang="fr-FR"/>
        </a:p>
      </dgm:t>
    </dgm:pt>
    <dgm:pt modelId="{B930446D-BC47-F642-8AFE-800147D0F239}" type="pres">
      <dgm:prSet presAssocID="{6C4079A1-5FB7-DB4B-B33C-488FE96E0A90}" presName="node" presStyleLbl="node1" presStyleIdx="9" presStyleCnt="10">
        <dgm:presLayoutVars>
          <dgm:bulletEnabled val="1"/>
        </dgm:presLayoutVars>
      </dgm:prSet>
      <dgm:spPr/>
      <dgm:t>
        <a:bodyPr/>
        <a:lstStyle/>
        <a:p>
          <a:endParaRPr lang="fr-FR"/>
        </a:p>
      </dgm:t>
    </dgm:pt>
  </dgm:ptLst>
  <dgm:cxnLst>
    <dgm:cxn modelId="{C60102F3-9556-FB42-B8F0-94AF6ADA9A08}" type="presOf" srcId="{EAF136FC-6F16-1345-B8EE-EB2DE47F2612}" destId="{5FBB72C3-1D82-2941-8DB7-68A6A84DF43A}" srcOrd="0" destOrd="0" presId="urn:microsoft.com/office/officeart/2005/8/layout/radial4"/>
    <dgm:cxn modelId="{76932271-7BE0-3A49-B7B5-8EB5FC3B4343}" type="presOf" srcId="{90746A20-611C-C648-9B23-1E9DE81012F4}" destId="{D11BB076-FD29-DF44-ABED-5D56A2628058}" srcOrd="0" destOrd="0" presId="urn:microsoft.com/office/officeart/2005/8/layout/radial4"/>
    <dgm:cxn modelId="{D32DA021-409C-A645-804C-63544E9A930B}" type="presOf" srcId="{8F8A6571-76E4-9145-BFBA-07E0852A5DCE}" destId="{4DF91402-07BF-1247-BC90-1ED807E04C3D}" srcOrd="0" destOrd="0" presId="urn:microsoft.com/office/officeart/2005/8/layout/radial4"/>
    <dgm:cxn modelId="{39306F47-62C4-A34B-9C54-CA90B2F8DA6C}" srcId="{8AFDBA3F-0427-0846-A4E3-2BE8DB24C84A}" destId="{43CF087E-ABCB-6A47-9D1D-3B81318DBDF7}" srcOrd="5" destOrd="0" parTransId="{C13DE135-AB6F-0F4B-BBCF-27A5D227200E}" sibTransId="{38D2759A-FBB9-7742-957B-826ECC5F3697}"/>
    <dgm:cxn modelId="{FE173345-8250-4D43-A570-774CDDE0C476}" srcId="{8AFDBA3F-0427-0846-A4E3-2BE8DB24C84A}" destId="{587A7E5F-A386-274F-961B-C05B9799B2D8}" srcOrd="6" destOrd="0" parTransId="{D03BCC22-379E-A140-8AA9-61129E994320}" sibTransId="{14F6B57F-F73A-CF42-A487-5674C714E47B}"/>
    <dgm:cxn modelId="{8A4C94E0-BA8A-DE41-8CF8-DFE44375C4D9}" type="presOf" srcId="{D03BCC22-379E-A140-8AA9-61129E994320}" destId="{DDFB3B9D-4DD2-D843-B745-978BCE6F75D5}" srcOrd="0" destOrd="0" presId="urn:microsoft.com/office/officeart/2005/8/layout/radial4"/>
    <dgm:cxn modelId="{4A46B03F-D275-844F-A208-21C114DB7549}" srcId="{8052C8D3-CDC3-FE4A-9F2F-FC81146443AD}" destId="{8AFDBA3F-0427-0846-A4E3-2BE8DB24C84A}" srcOrd="0" destOrd="0" parTransId="{1BBD7CF8-D98F-394E-B5D2-D8F1CB626623}" sibTransId="{5540E6A5-35C4-E94D-B352-177FC03A14B8}"/>
    <dgm:cxn modelId="{B1DB462B-0082-E74F-9C4B-9A1C3484F334}" type="presOf" srcId="{13A53EF9-5522-A746-9E07-C7E1647E12A4}" destId="{676FD3F0-4CF7-A44F-A577-F096BA234859}" srcOrd="0" destOrd="0" presId="urn:microsoft.com/office/officeart/2005/8/layout/radial4"/>
    <dgm:cxn modelId="{0420780D-EFE3-F64A-B861-FE427321B336}" type="presOf" srcId="{C18E93B2-10E8-AE4F-9375-972102FF860D}" destId="{4B82DC16-477A-2D4F-AADB-0564469FF1C1}" srcOrd="0" destOrd="0" presId="urn:microsoft.com/office/officeart/2005/8/layout/radial4"/>
    <dgm:cxn modelId="{C87BBBC5-91AF-3E42-B1B4-02DE608A9B87}" type="presOf" srcId="{587A7E5F-A386-274F-961B-C05B9799B2D8}" destId="{0546EE81-D485-4244-9058-9DCA581D5A50}" srcOrd="0" destOrd="0" presId="urn:microsoft.com/office/officeart/2005/8/layout/radial4"/>
    <dgm:cxn modelId="{6EE2B257-6C12-2447-8363-150EF90D05A2}" type="presOf" srcId="{8B521D8E-4859-044B-A3CB-73E940FF6570}" destId="{336513E4-CF0E-E641-82FA-0A874A3CF7D5}" srcOrd="0" destOrd="0" presId="urn:microsoft.com/office/officeart/2005/8/layout/radial4"/>
    <dgm:cxn modelId="{40672A2D-E096-534D-B6A5-58ADCF9C43B4}" srcId="{8AFDBA3F-0427-0846-A4E3-2BE8DB24C84A}" destId="{AF77300E-BA96-3A42-9E82-DF9449760BD9}" srcOrd="8" destOrd="0" parTransId="{13A53EF9-5522-A746-9E07-C7E1647E12A4}" sibTransId="{B76F26F8-892D-CD47-B08F-98EB43CA31C7}"/>
    <dgm:cxn modelId="{D21929C5-EA52-8941-AF33-B12EBF749990}" type="presOf" srcId="{A3B04ED7-39AC-BE4F-A066-C298288BABE3}" destId="{5260A91D-7694-5E44-BFC8-3C84F082E117}" srcOrd="0" destOrd="0" presId="urn:microsoft.com/office/officeart/2005/8/layout/radial4"/>
    <dgm:cxn modelId="{B7C905C6-9859-D84D-9003-2DDE90732D7B}" type="presOf" srcId="{6C4079A1-5FB7-DB4B-B33C-488FE96E0A90}" destId="{B930446D-BC47-F642-8AFE-800147D0F239}" srcOrd="0" destOrd="0" presId="urn:microsoft.com/office/officeart/2005/8/layout/radial4"/>
    <dgm:cxn modelId="{672C54CC-EB22-9744-B1F6-F5890DA4ACF7}" srcId="{8AFDBA3F-0427-0846-A4E3-2BE8DB24C84A}" destId="{EAF136FC-6F16-1345-B8EE-EB2DE47F2612}" srcOrd="7" destOrd="0" parTransId="{A3B04ED7-39AC-BE4F-A066-C298288BABE3}" sibTransId="{6560887C-D8C1-884F-83F1-F1FFE443C3A7}"/>
    <dgm:cxn modelId="{92CF286C-0CB5-934B-B076-21562CCD3578}" srcId="{8AFDBA3F-0427-0846-A4E3-2BE8DB24C84A}" destId="{50B4D995-D843-894A-8983-082FB346490C}" srcOrd="1" destOrd="0" parTransId="{90746A20-611C-C648-9B23-1E9DE81012F4}" sibTransId="{5D68238C-D6B0-C54A-B20F-6A0B0261FC50}"/>
    <dgm:cxn modelId="{BBC3B5F3-3158-D141-A0B2-6C18185967B8}" type="presOf" srcId="{50B4D995-D843-894A-8983-082FB346490C}" destId="{E2510A14-BBC5-BE4E-AC1B-AD55F4158704}" srcOrd="0" destOrd="0" presId="urn:microsoft.com/office/officeart/2005/8/layout/radial4"/>
    <dgm:cxn modelId="{EA4A3EAF-9AC7-1640-82F1-AFCC35B66452}" type="presOf" srcId="{8AFDBA3F-0427-0846-A4E3-2BE8DB24C84A}" destId="{648E6E1F-8FCB-7947-8B12-3BC4100D2D70}" srcOrd="0" destOrd="0" presId="urn:microsoft.com/office/officeart/2005/8/layout/radial4"/>
    <dgm:cxn modelId="{F8997345-AEB4-5C49-942C-1A05C6B55019}" type="presOf" srcId="{AF77300E-BA96-3A42-9E82-DF9449760BD9}" destId="{EA4A7C39-69D0-9246-BA02-641B6749F6E5}" srcOrd="0" destOrd="0" presId="urn:microsoft.com/office/officeart/2005/8/layout/radial4"/>
    <dgm:cxn modelId="{6A8EA368-7D10-4E40-91C7-AE4EA560435D}" type="presOf" srcId="{43CF087E-ABCB-6A47-9D1D-3B81318DBDF7}" destId="{03F804AE-FF95-0540-8CE5-5CEF63D2E2CB}" srcOrd="0" destOrd="0" presId="urn:microsoft.com/office/officeart/2005/8/layout/radial4"/>
    <dgm:cxn modelId="{68027E28-7CC2-6E44-9CA3-2E31F0F5B088}" srcId="{8AFDBA3F-0427-0846-A4E3-2BE8DB24C84A}" destId="{3F6BF6BA-CAAB-DE40-A262-99A46FE092C2}" srcOrd="2" destOrd="0" parTransId="{7F6A3240-5969-304A-9395-FFC250EC5F30}" sibTransId="{7469A92F-E361-F443-A83B-334BC7320B3D}"/>
    <dgm:cxn modelId="{F9EA3470-F11A-D241-9973-F494782EDF8E}" srcId="{8AFDBA3F-0427-0846-A4E3-2BE8DB24C84A}" destId="{6C4079A1-5FB7-DB4B-B33C-488FE96E0A90}" srcOrd="9" destOrd="0" parTransId="{3E567E60-E05D-634A-82D6-FFED9276F807}" sibTransId="{3C02F701-288B-F94E-8230-D5FA68380C6B}"/>
    <dgm:cxn modelId="{6C75A8CB-117A-094B-A433-0FB07847B17D}" type="presOf" srcId="{3E567E60-E05D-634A-82D6-FFED9276F807}" destId="{56D3347E-0BB6-FA45-B6C4-30EE3B71993E}" srcOrd="0" destOrd="0" presId="urn:microsoft.com/office/officeart/2005/8/layout/radial4"/>
    <dgm:cxn modelId="{B0A945B9-B425-304F-9DDA-EACBBCD4382C}" type="presOf" srcId="{F307CE40-8C28-C744-9323-6E58E7BA9632}" destId="{1CF577CE-1A4A-D044-AEF8-60EB9B57C8ED}" srcOrd="0" destOrd="0" presId="urn:microsoft.com/office/officeart/2005/8/layout/radial4"/>
    <dgm:cxn modelId="{13AB1EEA-F119-E143-94BA-9BE9C6FB51E4}" type="presOf" srcId="{B0045637-E570-2143-B6B8-1609264D2BAC}" destId="{47E9F8D0-2452-9F40-B72D-880124E6BC5C}" srcOrd="0" destOrd="0" presId="urn:microsoft.com/office/officeart/2005/8/layout/radial4"/>
    <dgm:cxn modelId="{4A7533C5-6504-784D-AFEB-A53AE985BFCA}" type="presOf" srcId="{7F6A3240-5969-304A-9395-FFC250EC5F30}" destId="{92AB2E4C-C7EC-D34F-8A4C-2616A3F52CDE}" srcOrd="0" destOrd="0" presId="urn:microsoft.com/office/officeart/2005/8/layout/radial4"/>
    <dgm:cxn modelId="{566CA0C2-8B50-1340-B9EA-09901FB5BF8F}" srcId="{8AFDBA3F-0427-0846-A4E3-2BE8DB24C84A}" destId="{B0045637-E570-2143-B6B8-1609264D2BAC}" srcOrd="3" destOrd="0" parTransId="{F307CE40-8C28-C744-9323-6E58E7BA9632}" sibTransId="{04189FFB-8FF2-944F-B375-CBD631B4D801}"/>
    <dgm:cxn modelId="{ECDE7415-9342-044A-AD8C-E489B2FF080A}" type="presOf" srcId="{C13DE135-AB6F-0F4B-BBCF-27A5D227200E}" destId="{9A1BC35F-682E-3D47-8FAD-251EC1C5350B}" srcOrd="0" destOrd="0" presId="urn:microsoft.com/office/officeart/2005/8/layout/radial4"/>
    <dgm:cxn modelId="{DE17FA8F-1BD3-9D4A-A5C9-FE8F1D0AF7BC}" type="presOf" srcId="{5E525F45-DEEC-6849-B8C0-5766EF8FD3CC}" destId="{9A858DCC-874F-2048-9748-456A42492AA0}" srcOrd="0" destOrd="0" presId="urn:microsoft.com/office/officeart/2005/8/layout/radial4"/>
    <dgm:cxn modelId="{B34AB1E8-D6F0-5846-A698-202B5A6CE932}" srcId="{8AFDBA3F-0427-0846-A4E3-2BE8DB24C84A}" destId="{C18E93B2-10E8-AE4F-9375-972102FF860D}" srcOrd="4" destOrd="0" parTransId="{8B521D8E-4859-044B-A3CB-73E940FF6570}" sibTransId="{5AF9A1AD-D565-2E4E-9898-F45B482166F3}"/>
    <dgm:cxn modelId="{9DC8B72E-2B41-E946-B77E-BB31171DFBB0}" srcId="{8AFDBA3F-0427-0846-A4E3-2BE8DB24C84A}" destId="{8F8A6571-76E4-9145-BFBA-07E0852A5DCE}" srcOrd="0" destOrd="0" parTransId="{5E525F45-DEEC-6849-B8C0-5766EF8FD3CC}" sibTransId="{0136FC74-266E-0C4D-A92D-3FA9F38AC479}"/>
    <dgm:cxn modelId="{52CDAAE1-92EE-6F46-88B8-911D73092DAC}" type="presOf" srcId="{8052C8D3-CDC3-FE4A-9F2F-FC81146443AD}" destId="{B39828F2-0BB4-B744-A4FA-E8F372CAB0DC}" srcOrd="0" destOrd="0" presId="urn:microsoft.com/office/officeart/2005/8/layout/radial4"/>
    <dgm:cxn modelId="{9C5C8299-5736-564A-829C-52457DE170FA}" type="presOf" srcId="{3F6BF6BA-CAAB-DE40-A262-99A46FE092C2}" destId="{A8AFDC0E-AFEC-4045-AE1B-82AFBE14D96B}" srcOrd="0" destOrd="0" presId="urn:microsoft.com/office/officeart/2005/8/layout/radial4"/>
    <dgm:cxn modelId="{9583E30F-93DA-104A-8517-6CAE03CE7121}" type="presParOf" srcId="{B39828F2-0BB4-B744-A4FA-E8F372CAB0DC}" destId="{648E6E1F-8FCB-7947-8B12-3BC4100D2D70}" srcOrd="0" destOrd="0" presId="urn:microsoft.com/office/officeart/2005/8/layout/radial4"/>
    <dgm:cxn modelId="{58126E17-40ED-4F4B-879F-6C0EE32EDE80}" type="presParOf" srcId="{B39828F2-0BB4-B744-A4FA-E8F372CAB0DC}" destId="{9A858DCC-874F-2048-9748-456A42492AA0}" srcOrd="1" destOrd="0" presId="urn:microsoft.com/office/officeart/2005/8/layout/radial4"/>
    <dgm:cxn modelId="{A7B3AE97-8FA3-5642-A222-B7CF2641B705}" type="presParOf" srcId="{B39828F2-0BB4-B744-A4FA-E8F372CAB0DC}" destId="{4DF91402-07BF-1247-BC90-1ED807E04C3D}" srcOrd="2" destOrd="0" presId="urn:microsoft.com/office/officeart/2005/8/layout/radial4"/>
    <dgm:cxn modelId="{8F18C54F-354C-1B45-A5F3-A58E1F28F4C5}" type="presParOf" srcId="{B39828F2-0BB4-B744-A4FA-E8F372CAB0DC}" destId="{D11BB076-FD29-DF44-ABED-5D56A2628058}" srcOrd="3" destOrd="0" presId="urn:microsoft.com/office/officeart/2005/8/layout/radial4"/>
    <dgm:cxn modelId="{CFCF1D11-00D0-7A40-8BEE-A92880B8230A}" type="presParOf" srcId="{B39828F2-0BB4-B744-A4FA-E8F372CAB0DC}" destId="{E2510A14-BBC5-BE4E-AC1B-AD55F4158704}" srcOrd="4" destOrd="0" presId="urn:microsoft.com/office/officeart/2005/8/layout/radial4"/>
    <dgm:cxn modelId="{8225DF81-F56A-F942-98FF-E3C32048CEF5}" type="presParOf" srcId="{B39828F2-0BB4-B744-A4FA-E8F372CAB0DC}" destId="{92AB2E4C-C7EC-D34F-8A4C-2616A3F52CDE}" srcOrd="5" destOrd="0" presId="urn:microsoft.com/office/officeart/2005/8/layout/radial4"/>
    <dgm:cxn modelId="{1C58E8BA-0A11-2944-B21A-EB6FD93F32CD}" type="presParOf" srcId="{B39828F2-0BB4-B744-A4FA-E8F372CAB0DC}" destId="{A8AFDC0E-AFEC-4045-AE1B-82AFBE14D96B}" srcOrd="6" destOrd="0" presId="urn:microsoft.com/office/officeart/2005/8/layout/radial4"/>
    <dgm:cxn modelId="{88250DEE-1232-644A-BCD9-F46CC7DD9076}" type="presParOf" srcId="{B39828F2-0BB4-B744-A4FA-E8F372CAB0DC}" destId="{1CF577CE-1A4A-D044-AEF8-60EB9B57C8ED}" srcOrd="7" destOrd="0" presId="urn:microsoft.com/office/officeart/2005/8/layout/radial4"/>
    <dgm:cxn modelId="{EC6711EF-6481-9B4B-9555-7BFF024BA36B}" type="presParOf" srcId="{B39828F2-0BB4-B744-A4FA-E8F372CAB0DC}" destId="{47E9F8D0-2452-9F40-B72D-880124E6BC5C}" srcOrd="8" destOrd="0" presId="urn:microsoft.com/office/officeart/2005/8/layout/radial4"/>
    <dgm:cxn modelId="{52413FCD-82F7-8144-B9F9-827349A56BD7}" type="presParOf" srcId="{B39828F2-0BB4-B744-A4FA-E8F372CAB0DC}" destId="{336513E4-CF0E-E641-82FA-0A874A3CF7D5}" srcOrd="9" destOrd="0" presId="urn:microsoft.com/office/officeart/2005/8/layout/radial4"/>
    <dgm:cxn modelId="{0B296D73-6DEC-DE49-88F4-0258779A6902}" type="presParOf" srcId="{B39828F2-0BB4-B744-A4FA-E8F372CAB0DC}" destId="{4B82DC16-477A-2D4F-AADB-0564469FF1C1}" srcOrd="10" destOrd="0" presId="urn:microsoft.com/office/officeart/2005/8/layout/radial4"/>
    <dgm:cxn modelId="{3710D0D4-83B7-1D41-97DD-39C906336755}" type="presParOf" srcId="{B39828F2-0BB4-B744-A4FA-E8F372CAB0DC}" destId="{9A1BC35F-682E-3D47-8FAD-251EC1C5350B}" srcOrd="11" destOrd="0" presId="urn:microsoft.com/office/officeart/2005/8/layout/radial4"/>
    <dgm:cxn modelId="{A7A75BA9-3D5A-3C47-A3C8-F4E399407593}" type="presParOf" srcId="{B39828F2-0BB4-B744-A4FA-E8F372CAB0DC}" destId="{03F804AE-FF95-0540-8CE5-5CEF63D2E2CB}" srcOrd="12" destOrd="0" presId="urn:microsoft.com/office/officeart/2005/8/layout/radial4"/>
    <dgm:cxn modelId="{6BFEAEB2-E23F-F94B-B579-F2751DFD8919}" type="presParOf" srcId="{B39828F2-0BB4-B744-A4FA-E8F372CAB0DC}" destId="{DDFB3B9D-4DD2-D843-B745-978BCE6F75D5}" srcOrd="13" destOrd="0" presId="urn:microsoft.com/office/officeart/2005/8/layout/radial4"/>
    <dgm:cxn modelId="{727A1B92-B78D-AA4D-B228-D70E09E4DA88}" type="presParOf" srcId="{B39828F2-0BB4-B744-A4FA-E8F372CAB0DC}" destId="{0546EE81-D485-4244-9058-9DCA581D5A50}" srcOrd="14" destOrd="0" presId="urn:microsoft.com/office/officeart/2005/8/layout/radial4"/>
    <dgm:cxn modelId="{FA8BCB79-613B-1C41-A87E-C7D10C99505C}" type="presParOf" srcId="{B39828F2-0BB4-B744-A4FA-E8F372CAB0DC}" destId="{5260A91D-7694-5E44-BFC8-3C84F082E117}" srcOrd="15" destOrd="0" presId="urn:microsoft.com/office/officeart/2005/8/layout/radial4"/>
    <dgm:cxn modelId="{6B65F9AC-C7BF-AB4D-86D7-E58642C3C0CF}" type="presParOf" srcId="{B39828F2-0BB4-B744-A4FA-E8F372CAB0DC}" destId="{5FBB72C3-1D82-2941-8DB7-68A6A84DF43A}" srcOrd="16" destOrd="0" presId="urn:microsoft.com/office/officeart/2005/8/layout/radial4"/>
    <dgm:cxn modelId="{8E20B1B6-412D-C641-A95D-72C6A643B86F}" type="presParOf" srcId="{B39828F2-0BB4-B744-A4FA-E8F372CAB0DC}" destId="{676FD3F0-4CF7-A44F-A577-F096BA234859}" srcOrd="17" destOrd="0" presId="urn:microsoft.com/office/officeart/2005/8/layout/radial4"/>
    <dgm:cxn modelId="{C559146D-6862-2848-8BEE-3F9771DB4BAC}" type="presParOf" srcId="{B39828F2-0BB4-B744-A4FA-E8F372CAB0DC}" destId="{EA4A7C39-69D0-9246-BA02-641B6749F6E5}" srcOrd="18" destOrd="0" presId="urn:microsoft.com/office/officeart/2005/8/layout/radial4"/>
    <dgm:cxn modelId="{745C7617-F554-1044-93D5-53DC60F25AC0}" type="presParOf" srcId="{B39828F2-0BB4-B744-A4FA-E8F372CAB0DC}" destId="{56D3347E-0BB6-FA45-B6C4-30EE3B71993E}" srcOrd="19" destOrd="0" presId="urn:microsoft.com/office/officeart/2005/8/layout/radial4"/>
    <dgm:cxn modelId="{34F33A95-56AD-BD45-A11F-AB234BEE2FC3}" type="presParOf" srcId="{B39828F2-0BB4-B744-A4FA-E8F372CAB0DC}" destId="{B930446D-BC47-F642-8AFE-800147D0F239}" srcOrd="2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2CE306-3480-A243-8C9E-C6D29F7260C1}" type="doc">
      <dgm:prSet loTypeId="urn:microsoft.com/office/officeart/2008/layout/BubblePictureList" loCatId="" qsTypeId="urn:microsoft.com/office/officeart/2005/8/quickstyle/simple4" qsCatId="simple" csTypeId="urn:microsoft.com/office/officeart/2005/8/colors/accent1_2#1" csCatId="accent1" phldr="1"/>
      <dgm:spPr/>
      <dgm:t>
        <a:bodyPr/>
        <a:lstStyle/>
        <a:p>
          <a:endParaRPr lang="fr-FR"/>
        </a:p>
      </dgm:t>
    </dgm:pt>
    <dgm:pt modelId="{2CF6E932-206E-B749-87EF-4EC3E21C6F22}">
      <dgm:prSet phldrT="[Text]"/>
      <dgm:spPr/>
      <dgm:t>
        <a:bodyPr/>
        <a:lstStyle/>
        <a:p>
          <a:r>
            <a:rPr lang="fr-FR" dirty="0" smtClean="0"/>
            <a:t>Analyse de données</a:t>
          </a:r>
          <a:endParaRPr lang="fr-FR" dirty="0"/>
        </a:p>
      </dgm:t>
    </dgm:pt>
    <dgm:pt modelId="{479208AF-F471-4249-8E09-E03CCAEE2941}" type="parTrans" cxnId="{731999C1-F816-7C43-B2F5-3C52949D5CCA}">
      <dgm:prSet/>
      <dgm:spPr/>
      <dgm:t>
        <a:bodyPr/>
        <a:lstStyle/>
        <a:p>
          <a:endParaRPr lang="fr-FR"/>
        </a:p>
      </dgm:t>
    </dgm:pt>
    <dgm:pt modelId="{5478D8A9-E4EF-DC42-ACB7-8847B02BF352}" type="sibTrans" cxnId="{731999C1-F816-7C43-B2F5-3C52949D5CCA}">
      <dgm:prSet/>
      <dgm:spPr>
        <a:blipFill>
          <a:blip xmlns:r="http://schemas.openxmlformats.org/officeDocument/2006/relationships" r:embed="rId1" cstate="screen">
            <a:extLst>
              <a:ext uri="{28A0092B-C50C-407E-A947-70E740481C1C}"/>
            </a:extLst>
          </a:blip>
          <a:srcRect/>
          <a:stretch>
            <a:fillRect/>
          </a:stretch>
        </a:blipFill>
      </dgm:spPr>
      <dgm:t>
        <a:bodyPr/>
        <a:lstStyle/>
        <a:p>
          <a:endParaRPr lang="fr-FR"/>
        </a:p>
      </dgm:t>
    </dgm:pt>
    <dgm:pt modelId="{9A9F1F90-3262-6148-9BCD-58B1803C88BD}">
      <dgm:prSet phldrT="[Text]"/>
      <dgm:spPr/>
      <dgm:t>
        <a:bodyPr/>
        <a:lstStyle/>
        <a:p>
          <a:r>
            <a:rPr lang="fr-FR" dirty="0" err="1" smtClean="0"/>
            <a:t>Reporting</a:t>
          </a:r>
          <a:endParaRPr lang="fr-FR" dirty="0"/>
        </a:p>
      </dgm:t>
    </dgm:pt>
    <dgm:pt modelId="{08A42E62-76B7-7A44-A91C-0F9AA44BE771}" type="parTrans" cxnId="{9418186D-4D7A-5444-9744-6C513A6274B5}">
      <dgm:prSet/>
      <dgm:spPr/>
      <dgm:t>
        <a:bodyPr/>
        <a:lstStyle/>
        <a:p>
          <a:endParaRPr lang="fr-FR"/>
        </a:p>
      </dgm:t>
    </dgm:pt>
    <dgm:pt modelId="{076C1A9E-0322-814D-98D0-61676DA4A540}" type="sibTrans" cxnId="{9418186D-4D7A-5444-9744-6C513A6274B5}">
      <dgm:prSet/>
      <dgm:spPr>
        <a:blipFill>
          <a:blip xmlns:r="http://schemas.openxmlformats.org/officeDocument/2006/relationships" r:embed="rId2" cstate="screen">
            <a:extLst>
              <a:ext uri="{28A0092B-C50C-407E-A947-70E740481C1C}"/>
            </a:extLst>
          </a:blip>
          <a:srcRect/>
          <a:stretch>
            <a:fillRect/>
          </a:stretch>
        </a:blipFill>
      </dgm:spPr>
      <dgm:t>
        <a:bodyPr/>
        <a:lstStyle/>
        <a:p>
          <a:endParaRPr lang="fr-FR"/>
        </a:p>
      </dgm:t>
    </dgm:pt>
    <dgm:pt modelId="{C060ECE2-3BD9-D44F-A253-42D74252604C}">
      <dgm:prSet phldrT="[Text]"/>
      <dgm:spPr/>
      <dgm:t>
        <a:bodyPr/>
        <a:lstStyle/>
        <a:p>
          <a:r>
            <a:rPr lang="fr-FR" dirty="0" smtClean="0"/>
            <a:t>I</a:t>
          </a:r>
          <a:r>
            <a:rPr lang="en-US" dirty="0" smtClean="0"/>
            <a:t>n</a:t>
          </a:r>
          <a:r>
            <a:rPr lang="fr-FR" dirty="0" err="1" smtClean="0"/>
            <a:t>telligence</a:t>
          </a:r>
          <a:r>
            <a:rPr lang="fr-FR" dirty="0" smtClean="0"/>
            <a:t> économique</a:t>
          </a:r>
          <a:endParaRPr lang="fr-FR" dirty="0"/>
        </a:p>
      </dgm:t>
    </dgm:pt>
    <dgm:pt modelId="{4C17BBD1-EC10-D642-A71E-87A9E2CBDEFC}" type="parTrans" cxnId="{217DBAA8-C7EF-4C41-9B35-0976BA3BD340}">
      <dgm:prSet/>
      <dgm:spPr/>
      <dgm:t>
        <a:bodyPr/>
        <a:lstStyle/>
        <a:p>
          <a:endParaRPr lang="fr-FR"/>
        </a:p>
      </dgm:t>
    </dgm:pt>
    <dgm:pt modelId="{9960B7E6-095E-9842-9EAC-EC18D7BD5BA9}" type="sibTrans" cxnId="{217DBAA8-C7EF-4C41-9B35-0976BA3BD340}">
      <dgm:prSet/>
      <dgm:spPr>
        <a:blipFill>
          <a:blip xmlns:r="http://schemas.openxmlformats.org/officeDocument/2006/relationships" r:embed="rId3" cstate="screen">
            <a:extLst>
              <a:ext uri="{28A0092B-C50C-407E-A947-70E740481C1C}"/>
            </a:extLst>
          </a:blip>
          <a:srcRect/>
          <a:stretch>
            <a:fillRect/>
          </a:stretch>
        </a:blipFill>
      </dgm:spPr>
      <dgm:t>
        <a:bodyPr/>
        <a:lstStyle/>
        <a:p>
          <a:endParaRPr lang="fr-FR"/>
        </a:p>
      </dgm:t>
    </dgm:pt>
    <dgm:pt modelId="{BAC2EE55-8E1C-AC47-A4F0-3C0161BB2F79}">
      <dgm:prSet phldrT="[Text]"/>
      <dgm:spPr/>
      <dgm:t>
        <a:bodyPr/>
        <a:lstStyle/>
        <a:p>
          <a:r>
            <a:rPr lang="fr-FR" dirty="0" smtClean="0"/>
            <a:t>Veille informationnelle</a:t>
          </a:r>
          <a:endParaRPr lang="fr-FR" dirty="0"/>
        </a:p>
      </dgm:t>
    </dgm:pt>
    <dgm:pt modelId="{548A3901-92DF-1F45-A992-12CA83831A0F}" type="parTrans" cxnId="{3FB5234D-23AD-FF4C-838D-0EC8FBE7CB9E}">
      <dgm:prSet/>
      <dgm:spPr/>
      <dgm:t>
        <a:bodyPr/>
        <a:lstStyle/>
        <a:p>
          <a:endParaRPr lang="fr-FR"/>
        </a:p>
      </dgm:t>
    </dgm:pt>
    <dgm:pt modelId="{0CA19FA4-985A-1F43-AE9B-C58AC3F0A183}" type="sibTrans" cxnId="{3FB5234D-23AD-FF4C-838D-0EC8FBE7CB9E}">
      <dgm:prSet/>
      <dgm:spPr>
        <a:blipFill>
          <a:blip xmlns:r="http://schemas.openxmlformats.org/officeDocument/2006/relationships" r:embed="rId4" cstate="screen">
            <a:extLst>
              <a:ext uri="{28A0092B-C50C-407E-A947-70E740481C1C}"/>
            </a:extLst>
          </a:blip>
          <a:srcRect/>
          <a:stretch>
            <a:fillRect/>
          </a:stretch>
        </a:blipFill>
      </dgm:spPr>
      <dgm:t>
        <a:bodyPr/>
        <a:lstStyle/>
        <a:p>
          <a:endParaRPr lang="fr-FR"/>
        </a:p>
      </dgm:t>
    </dgm:pt>
    <dgm:pt modelId="{7E897AC0-5CC3-DE40-965D-A893354C44BE}" type="pres">
      <dgm:prSet presAssocID="{AD2CE306-3480-A243-8C9E-C6D29F7260C1}" presName="Name0" presStyleCnt="0">
        <dgm:presLayoutVars>
          <dgm:chMax val="8"/>
          <dgm:chPref val="8"/>
          <dgm:dir/>
        </dgm:presLayoutVars>
      </dgm:prSet>
      <dgm:spPr/>
      <dgm:t>
        <a:bodyPr/>
        <a:lstStyle/>
        <a:p>
          <a:endParaRPr lang="fr-FR"/>
        </a:p>
      </dgm:t>
    </dgm:pt>
    <dgm:pt modelId="{8FCB7DBB-12C4-904A-8B2C-330BEC74BAD6}" type="pres">
      <dgm:prSet presAssocID="{2CF6E932-206E-B749-87EF-4EC3E21C6F22}" presName="parent_text_1" presStyleLbl="revTx" presStyleIdx="0" presStyleCnt="4" custScaleX="69727" custScaleY="69728" custLinFactNeighborX="11486" custLinFactNeighborY="-50267">
        <dgm:presLayoutVars>
          <dgm:chMax val="0"/>
          <dgm:chPref val="0"/>
          <dgm:bulletEnabled val="1"/>
        </dgm:presLayoutVars>
      </dgm:prSet>
      <dgm:spPr/>
      <dgm:t>
        <a:bodyPr/>
        <a:lstStyle/>
        <a:p>
          <a:endParaRPr lang="fr-FR"/>
        </a:p>
      </dgm:t>
    </dgm:pt>
    <dgm:pt modelId="{D9E648E1-C13B-D240-871D-6EF1583A6970}" type="pres">
      <dgm:prSet presAssocID="{2CF6E932-206E-B749-87EF-4EC3E21C6F22}" presName="image_accent_1" presStyleCnt="0"/>
      <dgm:spPr/>
    </dgm:pt>
    <dgm:pt modelId="{DBFB46F3-0F3D-9343-A2C2-0EAD588F730B}" type="pres">
      <dgm:prSet presAssocID="{2CF6E932-206E-B749-87EF-4EC3E21C6F22}" presName="imageAccentRepeatNode" presStyleLbl="alignNode1" presStyleIdx="0" presStyleCnt="8"/>
      <dgm:spPr/>
    </dgm:pt>
    <dgm:pt modelId="{73CDEACA-B0EC-B442-84C3-6B7E9BD8158C}" type="pres">
      <dgm:prSet presAssocID="{2CF6E932-206E-B749-87EF-4EC3E21C6F22}" presName="accent_1" presStyleLbl="alignNode1" presStyleIdx="1" presStyleCnt="8" custLinFactX="108130" custLinFactNeighborX="200000" custLinFactNeighborY="-39299"/>
      <dgm:spPr/>
    </dgm:pt>
    <dgm:pt modelId="{6DDBD51E-E971-854E-A7D0-63764B3BE70D}" type="pres">
      <dgm:prSet presAssocID="{5478D8A9-E4EF-DC42-ACB7-8847B02BF352}" presName="image_1" presStyleCnt="0"/>
      <dgm:spPr/>
    </dgm:pt>
    <dgm:pt modelId="{CACFB0FB-9DCC-6144-9935-33120E695829}" type="pres">
      <dgm:prSet presAssocID="{5478D8A9-E4EF-DC42-ACB7-8847B02BF352}" presName="imageRepeatNode" presStyleLbl="fgImgPlace1" presStyleIdx="0" presStyleCnt="4"/>
      <dgm:spPr/>
      <dgm:t>
        <a:bodyPr/>
        <a:lstStyle/>
        <a:p>
          <a:endParaRPr lang="fr-FR"/>
        </a:p>
      </dgm:t>
    </dgm:pt>
    <dgm:pt modelId="{BF4EAD82-1685-514D-A46A-53EF027B9832}" type="pres">
      <dgm:prSet presAssocID="{9A9F1F90-3262-6148-9BCD-58B1803C88BD}" presName="parent_text_2" presStyleLbl="revTx" presStyleIdx="1" presStyleCnt="4" custScaleX="46187" custScaleY="76142">
        <dgm:presLayoutVars>
          <dgm:chMax val="0"/>
          <dgm:chPref val="0"/>
          <dgm:bulletEnabled val="1"/>
        </dgm:presLayoutVars>
      </dgm:prSet>
      <dgm:spPr/>
      <dgm:t>
        <a:bodyPr/>
        <a:lstStyle/>
        <a:p>
          <a:endParaRPr lang="fr-FR"/>
        </a:p>
      </dgm:t>
    </dgm:pt>
    <dgm:pt modelId="{D5AE4135-0A2D-CC4D-8182-05A22AEB57A6}" type="pres">
      <dgm:prSet presAssocID="{9A9F1F90-3262-6148-9BCD-58B1803C88BD}" presName="image_accent_2" presStyleCnt="0"/>
      <dgm:spPr/>
    </dgm:pt>
    <dgm:pt modelId="{F8F61B33-0908-0F44-9441-219CB46790D1}" type="pres">
      <dgm:prSet presAssocID="{9A9F1F90-3262-6148-9BCD-58B1803C88BD}" presName="imageAccentRepeatNode" presStyleLbl="alignNode1" presStyleIdx="2" presStyleCnt="8" custScaleX="187267" custScaleY="187267" custLinFactNeighborX="22284" custLinFactNeighborY="73731"/>
      <dgm:spPr/>
    </dgm:pt>
    <dgm:pt modelId="{6EDBF69A-F5A3-BB44-B69F-556C95E98FA3}" type="pres">
      <dgm:prSet presAssocID="{076C1A9E-0322-814D-98D0-61676DA4A540}" presName="image_2" presStyleCnt="0"/>
      <dgm:spPr/>
    </dgm:pt>
    <dgm:pt modelId="{CEFD00E1-671C-DF42-8074-6FFA52185B31}" type="pres">
      <dgm:prSet presAssocID="{076C1A9E-0322-814D-98D0-61676DA4A540}" presName="imageRepeatNode" presStyleLbl="fgImgPlace1" presStyleIdx="1" presStyleCnt="4" custScaleX="192763" custScaleY="192763" custLinFactNeighborX="25268" custLinFactNeighborY="43738"/>
      <dgm:spPr/>
      <dgm:t>
        <a:bodyPr/>
        <a:lstStyle/>
        <a:p>
          <a:endParaRPr lang="fr-FR"/>
        </a:p>
      </dgm:t>
    </dgm:pt>
    <dgm:pt modelId="{50FC78AD-C077-354F-AE1A-5071C52D0795}" type="pres">
      <dgm:prSet presAssocID="{C060ECE2-3BD9-D44F-A253-42D74252604C}" presName="image_accent_3" presStyleCnt="0"/>
      <dgm:spPr/>
    </dgm:pt>
    <dgm:pt modelId="{96CB4F89-EAF6-124A-BB0A-E04471CB8656}" type="pres">
      <dgm:prSet presAssocID="{C060ECE2-3BD9-D44F-A253-42D74252604C}" presName="imageAccentRepeatNode" presStyleLbl="alignNode1" presStyleIdx="3" presStyleCnt="8"/>
      <dgm:spPr/>
    </dgm:pt>
    <dgm:pt modelId="{A944B5F1-64A6-3348-934F-846358C5142F}" type="pres">
      <dgm:prSet presAssocID="{C060ECE2-3BD9-D44F-A253-42D74252604C}" presName="parent_text_3" presStyleLbl="revTx" presStyleIdx="2" presStyleCnt="4">
        <dgm:presLayoutVars>
          <dgm:chMax val="0"/>
          <dgm:chPref val="0"/>
          <dgm:bulletEnabled val="1"/>
        </dgm:presLayoutVars>
      </dgm:prSet>
      <dgm:spPr/>
      <dgm:t>
        <a:bodyPr/>
        <a:lstStyle/>
        <a:p>
          <a:endParaRPr lang="fr-FR"/>
        </a:p>
      </dgm:t>
    </dgm:pt>
    <dgm:pt modelId="{9DC6AACC-CFF8-5246-81CE-A545DDBEF415}" type="pres">
      <dgm:prSet presAssocID="{C060ECE2-3BD9-D44F-A253-42D74252604C}" presName="accent_2" presStyleLbl="alignNode1" presStyleIdx="4" presStyleCnt="8" custLinFactX="100000" custLinFactY="-26505" custLinFactNeighborX="108251" custLinFactNeighborY="-100000"/>
      <dgm:spPr/>
    </dgm:pt>
    <dgm:pt modelId="{6DEBE4F2-30AE-4947-8291-A1CCEC5108E7}" type="pres">
      <dgm:prSet presAssocID="{C060ECE2-3BD9-D44F-A253-42D74252604C}" presName="accent_3" presStyleLbl="alignNode1" presStyleIdx="5" presStyleCnt="8"/>
      <dgm:spPr/>
    </dgm:pt>
    <dgm:pt modelId="{B8D2785A-2C19-1040-A1E6-92B5D34EB743}" type="pres">
      <dgm:prSet presAssocID="{9960B7E6-095E-9842-9EAC-EC18D7BD5BA9}" presName="image_3" presStyleCnt="0"/>
      <dgm:spPr/>
    </dgm:pt>
    <dgm:pt modelId="{0309FB86-C4E2-044A-92BD-12E804653976}" type="pres">
      <dgm:prSet presAssocID="{9960B7E6-095E-9842-9EAC-EC18D7BD5BA9}" presName="imageRepeatNode" presStyleLbl="fgImgPlace1" presStyleIdx="2" presStyleCnt="4"/>
      <dgm:spPr/>
      <dgm:t>
        <a:bodyPr/>
        <a:lstStyle/>
        <a:p>
          <a:endParaRPr lang="fr-FR"/>
        </a:p>
      </dgm:t>
    </dgm:pt>
    <dgm:pt modelId="{9BED7BFF-49C0-DC42-A0D5-DAD7C84E4FB1}" type="pres">
      <dgm:prSet presAssocID="{BAC2EE55-8E1C-AC47-A4F0-3C0161BB2F79}" presName="image_accent_4" presStyleCnt="0"/>
      <dgm:spPr/>
    </dgm:pt>
    <dgm:pt modelId="{B3410DB1-F600-B047-A202-C76E2416B3A3}" type="pres">
      <dgm:prSet presAssocID="{BAC2EE55-8E1C-AC47-A4F0-3C0161BB2F79}" presName="imageAccentRepeatNode" presStyleLbl="alignNode1" presStyleIdx="6" presStyleCnt="8"/>
      <dgm:spPr/>
    </dgm:pt>
    <dgm:pt modelId="{C1385EB2-3FC5-B94C-BE4B-81B619021093}" type="pres">
      <dgm:prSet presAssocID="{BAC2EE55-8E1C-AC47-A4F0-3C0161BB2F79}" presName="parent_text_4" presStyleLbl="revTx" presStyleIdx="3" presStyleCnt="4" custScaleX="69727" custScaleY="69728" custLinFactNeighborX="11486" custLinFactNeighborY="-50267">
        <dgm:presLayoutVars>
          <dgm:chMax val="0"/>
          <dgm:chPref val="0"/>
          <dgm:bulletEnabled val="1"/>
        </dgm:presLayoutVars>
      </dgm:prSet>
      <dgm:spPr/>
      <dgm:t>
        <a:bodyPr/>
        <a:lstStyle/>
        <a:p>
          <a:endParaRPr lang="fr-FR"/>
        </a:p>
      </dgm:t>
    </dgm:pt>
    <dgm:pt modelId="{FC94E829-10A6-FE45-81A0-E48C78843B3B}" type="pres">
      <dgm:prSet presAssocID="{BAC2EE55-8E1C-AC47-A4F0-3C0161BB2F79}" presName="accent_4" presStyleLbl="alignNode1" presStyleIdx="7" presStyleCnt="8" custLinFactY="-552366" custLinFactNeighborX="-54376" custLinFactNeighborY="-600000"/>
      <dgm:spPr/>
    </dgm:pt>
    <dgm:pt modelId="{06AFE849-BD45-FA4A-A157-DA9E07373115}" type="pres">
      <dgm:prSet presAssocID="{0CA19FA4-985A-1F43-AE9B-C58AC3F0A183}" presName="image_4" presStyleCnt="0"/>
      <dgm:spPr/>
    </dgm:pt>
    <dgm:pt modelId="{EE4628EC-FD0F-B241-8106-8A35EF30B350}" type="pres">
      <dgm:prSet presAssocID="{0CA19FA4-985A-1F43-AE9B-C58AC3F0A183}" presName="imageRepeatNode" presStyleLbl="fgImgPlace1" presStyleIdx="3" presStyleCnt="4"/>
      <dgm:spPr/>
      <dgm:t>
        <a:bodyPr/>
        <a:lstStyle/>
        <a:p>
          <a:endParaRPr lang="fr-FR"/>
        </a:p>
      </dgm:t>
    </dgm:pt>
  </dgm:ptLst>
  <dgm:cxnLst>
    <dgm:cxn modelId="{9022AA3D-D386-FB46-8569-A7497E0C99FB}" type="presOf" srcId="{BAC2EE55-8E1C-AC47-A4F0-3C0161BB2F79}" destId="{C1385EB2-3FC5-B94C-BE4B-81B619021093}" srcOrd="0" destOrd="0" presId="urn:microsoft.com/office/officeart/2008/layout/BubblePictureList"/>
    <dgm:cxn modelId="{217DBAA8-C7EF-4C41-9B35-0976BA3BD340}" srcId="{AD2CE306-3480-A243-8C9E-C6D29F7260C1}" destId="{C060ECE2-3BD9-D44F-A253-42D74252604C}" srcOrd="2" destOrd="0" parTransId="{4C17BBD1-EC10-D642-A71E-87A9E2CBDEFC}" sibTransId="{9960B7E6-095E-9842-9EAC-EC18D7BD5BA9}"/>
    <dgm:cxn modelId="{E61E11D5-0833-BC43-AB3B-B1D9CE54F20B}" type="presOf" srcId="{076C1A9E-0322-814D-98D0-61676DA4A540}" destId="{CEFD00E1-671C-DF42-8074-6FFA52185B31}" srcOrd="0" destOrd="0" presId="urn:microsoft.com/office/officeart/2008/layout/BubblePictureList"/>
    <dgm:cxn modelId="{05BCE178-F2B5-8645-88B1-CC56354429BC}" type="presOf" srcId="{5478D8A9-E4EF-DC42-ACB7-8847B02BF352}" destId="{CACFB0FB-9DCC-6144-9935-33120E695829}" srcOrd="0" destOrd="0" presId="urn:microsoft.com/office/officeart/2008/layout/BubblePictureList"/>
    <dgm:cxn modelId="{EDB5A651-D890-C645-8CCD-872AECCF0560}" type="presOf" srcId="{2CF6E932-206E-B749-87EF-4EC3E21C6F22}" destId="{8FCB7DBB-12C4-904A-8B2C-330BEC74BAD6}" srcOrd="0" destOrd="0" presId="urn:microsoft.com/office/officeart/2008/layout/BubblePictureList"/>
    <dgm:cxn modelId="{3FB5234D-23AD-FF4C-838D-0EC8FBE7CB9E}" srcId="{AD2CE306-3480-A243-8C9E-C6D29F7260C1}" destId="{BAC2EE55-8E1C-AC47-A4F0-3C0161BB2F79}" srcOrd="3" destOrd="0" parTransId="{548A3901-92DF-1F45-A992-12CA83831A0F}" sibTransId="{0CA19FA4-985A-1F43-AE9B-C58AC3F0A183}"/>
    <dgm:cxn modelId="{C7296510-431C-E243-BC6D-E1C195BD427A}" type="presOf" srcId="{C060ECE2-3BD9-D44F-A253-42D74252604C}" destId="{A944B5F1-64A6-3348-934F-846358C5142F}" srcOrd="0" destOrd="0" presId="urn:microsoft.com/office/officeart/2008/layout/BubblePictureList"/>
    <dgm:cxn modelId="{4FF5437D-309D-374B-902D-EA846A7C6154}" type="presOf" srcId="{AD2CE306-3480-A243-8C9E-C6D29F7260C1}" destId="{7E897AC0-5CC3-DE40-965D-A893354C44BE}" srcOrd="0" destOrd="0" presId="urn:microsoft.com/office/officeart/2008/layout/BubblePictureList"/>
    <dgm:cxn modelId="{9418186D-4D7A-5444-9744-6C513A6274B5}" srcId="{AD2CE306-3480-A243-8C9E-C6D29F7260C1}" destId="{9A9F1F90-3262-6148-9BCD-58B1803C88BD}" srcOrd="1" destOrd="0" parTransId="{08A42E62-76B7-7A44-A91C-0F9AA44BE771}" sibTransId="{076C1A9E-0322-814D-98D0-61676DA4A540}"/>
    <dgm:cxn modelId="{5A9E7029-13DE-4049-822B-E55E0EC9E0F8}" type="presOf" srcId="{0CA19FA4-985A-1F43-AE9B-C58AC3F0A183}" destId="{EE4628EC-FD0F-B241-8106-8A35EF30B350}" srcOrd="0" destOrd="0" presId="urn:microsoft.com/office/officeart/2008/layout/BubblePictureList"/>
    <dgm:cxn modelId="{70485DC5-F002-8B49-88E4-569E6AFBF5D1}" type="presOf" srcId="{9960B7E6-095E-9842-9EAC-EC18D7BD5BA9}" destId="{0309FB86-C4E2-044A-92BD-12E804653976}" srcOrd="0" destOrd="0" presId="urn:microsoft.com/office/officeart/2008/layout/BubblePictureList"/>
    <dgm:cxn modelId="{731999C1-F816-7C43-B2F5-3C52949D5CCA}" srcId="{AD2CE306-3480-A243-8C9E-C6D29F7260C1}" destId="{2CF6E932-206E-B749-87EF-4EC3E21C6F22}" srcOrd="0" destOrd="0" parTransId="{479208AF-F471-4249-8E09-E03CCAEE2941}" sibTransId="{5478D8A9-E4EF-DC42-ACB7-8847B02BF352}"/>
    <dgm:cxn modelId="{20C2C370-AEF7-0340-96A9-B0051FC05F0C}" type="presOf" srcId="{9A9F1F90-3262-6148-9BCD-58B1803C88BD}" destId="{BF4EAD82-1685-514D-A46A-53EF027B9832}" srcOrd="0" destOrd="0" presId="urn:microsoft.com/office/officeart/2008/layout/BubblePictureList"/>
    <dgm:cxn modelId="{85B328C4-8378-F543-82E0-4CCFB40E9F35}" type="presParOf" srcId="{7E897AC0-5CC3-DE40-965D-A893354C44BE}" destId="{8FCB7DBB-12C4-904A-8B2C-330BEC74BAD6}" srcOrd="0" destOrd="0" presId="urn:microsoft.com/office/officeart/2008/layout/BubblePictureList"/>
    <dgm:cxn modelId="{15093093-81C2-0647-BFC7-B79F10660ECC}" type="presParOf" srcId="{7E897AC0-5CC3-DE40-965D-A893354C44BE}" destId="{D9E648E1-C13B-D240-871D-6EF1583A6970}" srcOrd="1" destOrd="0" presId="urn:microsoft.com/office/officeart/2008/layout/BubblePictureList"/>
    <dgm:cxn modelId="{D96A58A4-1CB0-6547-B03A-780108E801B3}" type="presParOf" srcId="{D9E648E1-C13B-D240-871D-6EF1583A6970}" destId="{DBFB46F3-0F3D-9343-A2C2-0EAD588F730B}" srcOrd="0" destOrd="0" presId="urn:microsoft.com/office/officeart/2008/layout/BubblePictureList"/>
    <dgm:cxn modelId="{8009F4E7-2BCF-8143-888C-DE1202F299A5}" type="presParOf" srcId="{7E897AC0-5CC3-DE40-965D-A893354C44BE}" destId="{73CDEACA-B0EC-B442-84C3-6B7E9BD8158C}" srcOrd="2" destOrd="0" presId="urn:microsoft.com/office/officeart/2008/layout/BubblePictureList"/>
    <dgm:cxn modelId="{8115C12C-0071-9549-94A7-48B3971636C7}" type="presParOf" srcId="{7E897AC0-5CC3-DE40-965D-A893354C44BE}" destId="{6DDBD51E-E971-854E-A7D0-63764B3BE70D}" srcOrd="3" destOrd="0" presId="urn:microsoft.com/office/officeart/2008/layout/BubblePictureList"/>
    <dgm:cxn modelId="{267DBC9F-0344-DC44-94FA-98B9D0314A88}" type="presParOf" srcId="{6DDBD51E-E971-854E-A7D0-63764B3BE70D}" destId="{CACFB0FB-9DCC-6144-9935-33120E695829}" srcOrd="0" destOrd="0" presId="urn:microsoft.com/office/officeart/2008/layout/BubblePictureList"/>
    <dgm:cxn modelId="{5ABDD467-DA10-2145-BE1E-85654BF23B3B}" type="presParOf" srcId="{7E897AC0-5CC3-DE40-965D-A893354C44BE}" destId="{BF4EAD82-1685-514D-A46A-53EF027B9832}" srcOrd="4" destOrd="0" presId="urn:microsoft.com/office/officeart/2008/layout/BubblePictureList"/>
    <dgm:cxn modelId="{C35BFC6E-BFD5-124E-9430-70EE18AF4FEF}" type="presParOf" srcId="{7E897AC0-5CC3-DE40-965D-A893354C44BE}" destId="{D5AE4135-0A2D-CC4D-8182-05A22AEB57A6}" srcOrd="5" destOrd="0" presId="urn:microsoft.com/office/officeart/2008/layout/BubblePictureList"/>
    <dgm:cxn modelId="{2F4967ED-CB98-9240-99E5-D2887E4A15C6}" type="presParOf" srcId="{D5AE4135-0A2D-CC4D-8182-05A22AEB57A6}" destId="{F8F61B33-0908-0F44-9441-219CB46790D1}" srcOrd="0" destOrd="0" presId="urn:microsoft.com/office/officeart/2008/layout/BubblePictureList"/>
    <dgm:cxn modelId="{76BD90D5-31C1-FD40-9AEE-7D748D7C10DA}" type="presParOf" srcId="{7E897AC0-5CC3-DE40-965D-A893354C44BE}" destId="{6EDBF69A-F5A3-BB44-B69F-556C95E98FA3}" srcOrd="6" destOrd="0" presId="urn:microsoft.com/office/officeart/2008/layout/BubblePictureList"/>
    <dgm:cxn modelId="{E1A36C3B-A3D1-2C48-BB5E-C9A8F5BACB8C}" type="presParOf" srcId="{6EDBF69A-F5A3-BB44-B69F-556C95E98FA3}" destId="{CEFD00E1-671C-DF42-8074-6FFA52185B31}" srcOrd="0" destOrd="0" presId="urn:microsoft.com/office/officeart/2008/layout/BubblePictureList"/>
    <dgm:cxn modelId="{7A0DEFEB-A61B-874F-BF47-3CBA614CC921}" type="presParOf" srcId="{7E897AC0-5CC3-DE40-965D-A893354C44BE}" destId="{50FC78AD-C077-354F-AE1A-5071C52D0795}" srcOrd="7" destOrd="0" presId="urn:microsoft.com/office/officeart/2008/layout/BubblePictureList"/>
    <dgm:cxn modelId="{4309C755-B508-5D49-876D-9EEF49149F5F}" type="presParOf" srcId="{50FC78AD-C077-354F-AE1A-5071C52D0795}" destId="{96CB4F89-EAF6-124A-BB0A-E04471CB8656}" srcOrd="0" destOrd="0" presId="urn:microsoft.com/office/officeart/2008/layout/BubblePictureList"/>
    <dgm:cxn modelId="{2C761E29-6346-B941-862A-BE3E3358B4B1}" type="presParOf" srcId="{7E897AC0-5CC3-DE40-965D-A893354C44BE}" destId="{A944B5F1-64A6-3348-934F-846358C5142F}" srcOrd="8" destOrd="0" presId="urn:microsoft.com/office/officeart/2008/layout/BubblePictureList"/>
    <dgm:cxn modelId="{88CF3210-7F67-2644-AD15-B067424A0404}" type="presParOf" srcId="{7E897AC0-5CC3-DE40-965D-A893354C44BE}" destId="{9DC6AACC-CFF8-5246-81CE-A545DDBEF415}" srcOrd="9" destOrd="0" presId="urn:microsoft.com/office/officeart/2008/layout/BubblePictureList"/>
    <dgm:cxn modelId="{9A53CF5B-1C08-DF4D-B3FE-1BE8442D50D5}" type="presParOf" srcId="{7E897AC0-5CC3-DE40-965D-A893354C44BE}" destId="{6DEBE4F2-30AE-4947-8291-A1CCEC5108E7}" srcOrd="10" destOrd="0" presId="urn:microsoft.com/office/officeart/2008/layout/BubblePictureList"/>
    <dgm:cxn modelId="{B2A7AC5F-47A3-674F-9651-F8FD86B92CDD}" type="presParOf" srcId="{7E897AC0-5CC3-DE40-965D-A893354C44BE}" destId="{B8D2785A-2C19-1040-A1E6-92B5D34EB743}" srcOrd="11" destOrd="0" presId="urn:microsoft.com/office/officeart/2008/layout/BubblePictureList"/>
    <dgm:cxn modelId="{52DDD2D2-D2DC-6B49-AC16-F6E5BE8DAA5C}" type="presParOf" srcId="{B8D2785A-2C19-1040-A1E6-92B5D34EB743}" destId="{0309FB86-C4E2-044A-92BD-12E804653976}" srcOrd="0" destOrd="0" presId="urn:microsoft.com/office/officeart/2008/layout/BubblePictureList"/>
    <dgm:cxn modelId="{DCB1D495-C85F-1A42-9856-BDFDF3101BDF}" type="presParOf" srcId="{7E897AC0-5CC3-DE40-965D-A893354C44BE}" destId="{9BED7BFF-49C0-DC42-A0D5-DAD7C84E4FB1}" srcOrd="12" destOrd="0" presId="urn:microsoft.com/office/officeart/2008/layout/BubblePictureList"/>
    <dgm:cxn modelId="{B40847C5-B486-C24C-A6FA-2578B3A6A89C}" type="presParOf" srcId="{9BED7BFF-49C0-DC42-A0D5-DAD7C84E4FB1}" destId="{B3410DB1-F600-B047-A202-C76E2416B3A3}" srcOrd="0" destOrd="0" presId="urn:microsoft.com/office/officeart/2008/layout/BubblePictureList"/>
    <dgm:cxn modelId="{E396732F-F635-ED45-88B7-2633419BD29D}" type="presParOf" srcId="{7E897AC0-5CC3-DE40-965D-A893354C44BE}" destId="{C1385EB2-3FC5-B94C-BE4B-81B619021093}" srcOrd="13" destOrd="0" presId="urn:microsoft.com/office/officeart/2008/layout/BubblePictureList"/>
    <dgm:cxn modelId="{3B71E959-C044-7C41-BDE7-F67CEA80BB86}" type="presParOf" srcId="{7E897AC0-5CC3-DE40-965D-A893354C44BE}" destId="{FC94E829-10A6-FE45-81A0-E48C78843B3B}" srcOrd="14" destOrd="0" presId="urn:microsoft.com/office/officeart/2008/layout/BubblePictureList"/>
    <dgm:cxn modelId="{61B915F4-4440-4546-B74F-E256FE092E6E}" type="presParOf" srcId="{7E897AC0-5CC3-DE40-965D-A893354C44BE}" destId="{06AFE849-BD45-FA4A-A157-DA9E07373115}" srcOrd="15" destOrd="0" presId="urn:microsoft.com/office/officeart/2008/layout/BubblePictureList"/>
    <dgm:cxn modelId="{6D02C0E9-2EC6-8C41-BD65-C4D2248F9BE8}" type="presParOf" srcId="{06AFE849-BD45-FA4A-A157-DA9E07373115}" destId="{EE4628EC-FD0F-B241-8106-8A35EF30B350}" srcOrd="0" destOrd="0" presId="urn:microsoft.com/office/officeart/2008/layout/Bubble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8E6E1F-8FCB-7947-8B12-3BC4100D2D70}">
      <dsp:nvSpPr>
        <dsp:cNvPr id="0" name=""/>
        <dsp:cNvSpPr/>
      </dsp:nvSpPr>
      <dsp:spPr>
        <a:xfrm>
          <a:off x="3206267" y="3288079"/>
          <a:ext cx="1185797" cy="1185797"/>
        </a:xfrm>
        <a:prstGeom prst="ellipse">
          <a:avLst/>
        </a:prstGeom>
        <a:solidFill>
          <a:schemeClr val="accent4">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Le système d’information</a:t>
          </a:r>
          <a:endParaRPr lang="fr-FR" sz="1100" kern="1200" dirty="0"/>
        </a:p>
      </dsp:txBody>
      <dsp:txXfrm>
        <a:off x="3206267" y="3288079"/>
        <a:ext cx="1185797" cy="1185797"/>
      </dsp:txXfrm>
    </dsp:sp>
    <dsp:sp modelId="{9A858DCC-874F-2048-9748-456A42492AA0}">
      <dsp:nvSpPr>
        <dsp:cNvPr id="0" name=""/>
        <dsp:cNvSpPr/>
      </dsp:nvSpPr>
      <dsp:spPr>
        <a:xfrm rot="10800000">
          <a:off x="578809" y="3712002"/>
          <a:ext cx="2482947" cy="337952"/>
        </a:xfrm>
        <a:prstGeom prst="leftArrow">
          <a:avLst>
            <a:gd name="adj1" fmla="val 60000"/>
            <a:gd name="adj2" fmla="val 50000"/>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DF91402-07BF-1247-BC90-1ED807E04C3D}">
      <dsp:nvSpPr>
        <dsp:cNvPr id="0" name=""/>
        <dsp:cNvSpPr/>
      </dsp:nvSpPr>
      <dsp:spPr>
        <a:xfrm>
          <a:off x="-157452" y="3522104"/>
          <a:ext cx="1472523" cy="717748"/>
        </a:xfrm>
        <a:prstGeom prst="roundRect">
          <a:avLst>
            <a:gd name="adj" fmla="val 10000"/>
          </a:avLst>
        </a:prstGeom>
        <a:solidFill>
          <a:schemeClr val="accent4">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BTS Services Informatiques aux organisations</a:t>
          </a:r>
          <a:endParaRPr lang="fr-FR" sz="1000" kern="1200" dirty="0"/>
        </a:p>
      </dsp:txBody>
      <dsp:txXfrm>
        <a:off x="-157452" y="3522104"/>
        <a:ext cx="1472523" cy="717748"/>
      </dsp:txXfrm>
    </dsp:sp>
    <dsp:sp modelId="{D11BB076-FD29-DF44-ABED-5D56A2628058}">
      <dsp:nvSpPr>
        <dsp:cNvPr id="0" name=""/>
        <dsp:cNvSpPr/>
      </dsp:nvSpPr>
      <dsp:spPr>
        <a:xfrm rot="12000000">
          <a:off x="698150" y="3035184"/>
          <a:ext cx="2482947" cy="337952"/>
        </a:xfrm>
        <a:prstGeom prst="leftArrow">
          <a:avLst>
            <a:gd name="adj1" fmla="val 60000"/>
            <a:gd name="adj2" fmla="val 50000"/>
          </a:avLst>
        </a:prstGeom>
        <a:solidFill>
          <a:schemeClr val="accent4">
            <a:shade val="90000"/>
            <a:hueOff val="-19597"/>
            <a:satOff val="-470"/>
            <a:lumOff val="248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2510A14-BBC5-BE4E-AC1B-AD55F4158704}">
      <dsp:nvSpPr>
        <dsp:cNvPr id="0" name=""/>
        <dsp:cNvSpPr/>
      </dsp:nvSpPr>
      <dsp:spPr>
        <a:xfrm>
          <a:off x="129368" y="2386050"/>
          <a:ext cx="1287304" cy="787001"/>
        </a:xfrm>
        <a:prstGeom prst="roundRect">
          <a:avLst>
            <a:gd name="adj" fmla="val 10000"/>
          </a:avLst>
        </a:prstGeom>
        <a:solidFill>
          <a:schemeClr val="accent4">
            <a:shade val="80000"/>
            <a:hueOff val="-19618"/>
            <a:satOff val="-485"/>
            <a:lumOff val="27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DUT Services et Réseaux de Communication</a:t>
          </a:r>
          <a:endParaRPr lang="fr-FR" sz="1000" kern="1200" dirty="0"/>
        </a:p>
      </dsp:txBody>
      <dsp:txXfrm>
        <a:off x="129368" y="2386050"/>
        <a:ext cx="1287304" cy="787001"/>
      </dsp:txXfrm>
    </dsp:sp>
    <dsp:sp modelId="{92AB2E4C-C7EC-D34F-8A4C-2616A3F52CDE}">
      <dsp:nvSpPr>
        <dsp:cNvPr id="0" name=""/>
        <dsp:cNvSpPr/>
      </dsp:nvSpPr>
      <dsp:spPr>
        <a:xfrm rot="13200000">
          <a:off x="1041780" y="2440000"/>
          <a:ext cx="2482947" cy="337952"/>
        </a:xfrm>
        <a:prstGeom prst="leftArrow">
          <a:avLst>
            <a:gd name="adj1" fmla="val 60000"/>
            <a:gd name="adj2" fmla="val 50000"/>
          </a:avLst>
        </a:prstGeom>
        <a:solidFill>
          <a:schemeClr val="accent4">
            <a:shade val="90000"/>
            <a:hueOff val="-39194"/>
            <a:satOff val="-940"/>
            <a:lumOff val="497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8AFDC0E-AFEC-4045-AE1B-82AFBE14D96B}">
      <dsp:nvSpPr>
        <dsp:cNvPr id="0" name=""/>
        <dsp:cNvSpPr/>
      </dsp:nvSpPr>
      <dsp:spPr>
        <a:xfrm>
          <a:off x="828687" y="1478949"/>
          <a:ext cx="1007084" cy="664046"/>
        </a:xfrm>
        <a:prstGeom prst="roundRect">
          <a:avLst>
            <a:gd name="adj" fmla="val 10000"/>
          </a:avLst>
        </a:prstGeom>
        <a:solidFill>
          <a:schemeClr val="accent4">
            <a:shade val="80000"/>
            <a:hueOff val="-39235"/>
            <a:satOff val="-970"/>
            <a:lumOff val="555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DUT Informatique</a:t>
          </a:r>
          <a:endParaRPr lang="fr-FR" sz="1000" kern="1200" dirty="0"/>
        </a:p>
      </dsp:txBody>
      <dsp:txXfrm>
        <a:off x="828687" y="1478949"/>
        <a:ext cx="1007084" cy="664046"/>
      </dsp:txXfrm>
    </dsp:sp>
    <dsp:sp modelId="{1CF577CE-1A4A-D044-AEF8-60EB9B57C8ED}">
      <dsp:nvSpPr>
        <dsp:cNvPr id="0" name=""/>
        <dsp:cNvSpPr/>
      </dsp:nvSpPr>
      <dsp:spPr>
        <a:xfrm rot="14325880">
          <a:off x="1489610" y="1994623"/>
          <a:ext cx="2536052" cy="337952"/>
        </a:xfrm>
        <a:prstGeom prst="leftArrow">
          <a:avLst>
            <a:gd name="adj1" fmla="val 60000"/>
            <a:gd name="adj2" fmla="val 50000"/>
          </a:avLst>
        </a:prstGeom>
        <a:solidFill>
          <a:schemeClr val="accent4">
            <a:shade val="90000"/>
            <a:hueOff val="-58791"/>
            <a:satOff val="-1409"/>
            <a:lumOff val="746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7E9F8D0-2452-9F40-B72D-880124E6BC5C}">
      <dsp:nvSpPr>
        <dsp:cNvPr id="0" name=""/>
        <dsp:cNvSpPr/>
      </dsp:nvSpPr>
      <dsp:spPr>
        <a:xfrm>
          <a:off x="1492878" y="789095"/>
          <a:ext cx="1214433" cy="580569"/>
        </a:xfrm>
        <a:prstGeom prst="roundRect">
          <a:avLst>
            <a:gd name="adj" fmla="val 10000"/>
          </a:avLst>
        </a:prstGeom>
        <a:solidFill>
          <a:schemeClr val="accent4">
            <a:shade val="80000"/>
            <a:hueOff val="-58853"/>
            <a:satOff val="-1455"/>
            <a:lumOff val="83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Licence informatique</a:t>
          </a:r>
          <a:endParaRPr lang="fr-FR" sz="1000" kern="1200" dirty="0"/>
        </a:p>
      </dsp:txBody>
      <dsp:txXfrm>
        <a:off x="1492878" y="789095"/>
        <a:ext cx="1214433" cy="580569"/>
      </dsp:txXfrm>
    </dsp:sp>
    <dsp:sp modelId="{336513E4-CF0E-E641-82FA-0A874A3CF7D5}">
      <dsp:nvSpPr>
        <dsp:cNvPr id="0" name=""/>
        <dsp:cNvSpPr/>
      </dsp:nvSpPr>
      <dsp:spPr>
        <a:xfrm rot="16054939">
          <a:off x="2424313" y="1681723"/>
          <a:ext cx="2578261" cy="337952"/>
        </a:xfrm>
        <a:prstGeom prst="leftArrow">
          <a:avLst>
            <a:gd name="adj1" fmla="val 60000"/>
            <a:gd name="adj2" fmla="val 50000"/>
          </a:avLst>
        </a:prstGeom>
        <a:solidFill>
          <a:schemeClr val="accent4">
            <a:shade val="90000"/>
            <a:hueOff val="-78388"/>
            <a:satOff val="-1879"/>
            <a:lumOff val="994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B82DC16-477A-2D4F-AADB-0564469FF1C1}">
      <dsp:nvSpPr>
        <dsp:cNvPr id="0" name=""/>
        <dsp:cNvSpPr/>
      </dsp:nvSpPr>
      <dsp:spPr>
        <a:xfrm>
          <a:off x="3132848" y="238747"/>
          <a:ext cx="1052431" cy="647936"/>
        </a:xfrm>
        <a:prstGeom prst="roundRect">
          <a:avLst>
            <a:gd name="adj" fmla="val 10000"/>
          </a:avLst>
        </a:prstGeom>
        <a:solidFill>
          <a:schemeClr val="accent4">
            <a:shade val="80000"/>
            <a:hueOff val="-78470"/>
            <a:satOff val="-1940"/>
            <a:lumOff val="1110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BTS Management des Unités commerciales</a:t>
          </a:r>
          <a:endParaRPr lang="fr-FR" sz="1000" kern="1200" dirty="0"/>
        </a:p>
      </dsp:txBody>
      <dsp:txXfrm>
        <a:off x="3132848" y="238747"/>
        <a:ext cx="1052431" cy="647936"/>
      </dsp:txXfrm>
    </dsp:sp>
    <dsp:sp modelId="{9A1BC35F-682E-3D47-8FAD-251EC1C5350B}">
      <dsp:nvSpPr>
        <dsp:cNvPr id="0" name=""/>
        <dsp:cNvSpPr/>
      </dsp:nvSpPr>
      <dsp:spPr>
        <a:xfrm rot="17341318">
          <a:off x="3174726" y="1794814"/>
          <a:ext cx="2570805" cy="337952"/>
        </a:xfrm>
        <a:prstGeom prst="leftArrow">
          <a:avLst>
            <a:gd name="adj1" fmla="val 60000"/>
            <a:gd name="adj2" fmla="val 50000"/>
          </a:avLst>
        </a:prstGeom>
        <a:solidFill>
          <a:schemeClr val="accent4">
            <a:shade val="90000"/>
            <a:hueOff val="-97985"/>
            <a:satOff val="-2349"/>
            <a:lumOff val="1243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3F804AE-FF95-0540-8CE5-5CEF63D2E2CB}">
      <dsp:nvSpPr>
        <dsp:cNvPr id="0" name=""/>
        <dsp:cNvSpPr/>
      </dsp:nvSpPr>
      <dsp:spPr>
        <a:xfrm>
          <a:off x="4391782" y="416555"/>
          <a:ext cx="974596" cy="664046"/>
        </a:xfrm>
        <a:prstGeom prst="roundRect">
          <a:avLst>
            <a:gd name="adj" fmla="val 10000"/>
          </a:avLst>
        </a:prstGeom>
        <a:solidFill>
          <a:schemeClr val="accent4">
            <a:shade val="80000"/>
            <a:hueOff val="-98088"/>
            <a:satOff val="-2425"/>
            <a:lumOff val="138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BTS Assistant de Gestion PME-PMI</a:t>
          </a:r>
          <a:endParaRPr lang="fr-FR" sz="1000" kern="1200" dirty="0"/>
        </a:p>
      </dsp:txBody>
      <dsp:txXfrm>
        <a:off x="4391782" y="416555"/>
        <a:ext cx="974596" cy="664046"/>
      </dsp:txXfrm>
    </dsp:sp>
    <dsp:sp modelId="{DDFB3B9D-4DD2-D843-B745-978BCE6F75D5}">
      <dsp:nvSpPr>
        <dsp:cNvPr id="0" name=""/>
        <dsp:cNvSpPr/>
      </dsp:nvSpPr>
      <dsp:spPr>
        <a:xfrm rot="18569711">
          <a:off x="3827733" y="2218945"/>
          <a:ext cx="2404006" cy="337952"/>
        </a:xfrm>
        <a:prstGeom prst="leftArrow">
          <a:avLst>
            <a:gd name="adj1" fmla="val 60000"/>
            <a:gd name="adj2" fmla="val 50000"/>
          </a:avLst>
        </a:prstGeom>
        <a:solidFill>
          <a:schemeClr val="accent4">
            <a:shade val="90000"/>
            <a:hueOff val="-117582"/>
            <a:satOff val="-2819"/>
            <a:lumOff val="1492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546EE81-D485-4244-9058-9DCA581D5A50}">
      <dsp:nvSpPr>
        <dsp:cNvPr id="0" name=""/>
        <dsp:cNvSpPr/>
      </dsp:nvSpPr>
      <dsp:spPr>
        <a:xfrm>
          <a:off x="5265698" y="1128339"/>
          <a:ext cx="1057054" cy="664046"/>
        </a:xfrm>
        <a:prstGeom prst="roundRect">
          <a:avLst>
            <a:gd name="adj" fmla="val 10000"/>
          </a:avLst>
        </a:prstGeom>
        <a:solidFill>
          <a:schemeClr val="accent4">
            <a:shade val="80000"/>
            <a:hueOff val="-117705"/>
            <a:satOff val="-2910"/>
            <a:lumOff val="166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BTS Comptabilité et Gestion des Organisations</a:t>
          </a:r>
          <a:endParaRPr lang="fr-FR" sz="1000" kern="1200" dirty="0"/>
        </a:p>
      </dsp:txBody>
      <dsp:txXfrm>
        <a:off x="5265698" y="1128339"/>
        <a:ext cx="1057054" cy="664046"/>
      </dsp:txXfrm>
    </dsp:sp>
    <dsp:sp modelId="{5260A91D-7694-5E44-BFC8-3C84F082E117}">
      <dsp:nvSpPr>
        <dsp:cNvPr id="0" name=""/>
        <dsp:cNvSpPr/>
      </dsp:nvSpPr>
      <dsp:spPr>
        <a:xfrm rot="19788978">
          <a:off x="4268746" y="2724646"/>
          <a:ext cx="2455954" cy="337952"/>
        </a:xfrm>
        <a:prstGeom prst="leftArrow">
          <a:avLst>
            <a:gd name="adj1" fmla="val 60000"/>
            <a:gd name="adj2" fmla="val 50000"/>
          </a:avLst>
        </a:prstGeom>
        <a:solidFill>
          <a:schemeClr val="accent4">
            <a:shade val="90000"/>
            <a:hueOff val="-137179"/>
            <a:satOff val="-3288"/>
            <a:lumOff val="1740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FBB72C3-1D82-2941-8DB7-68A6A84DF43A}">
      <dsp:nvSpPr>
        <dsp:cNvPr id="0" name=""/>
        <dsp:cNvSpPr/>
      </dsp:nvSpPr>
      <dsp:spPr>
        <a:xfrm>
          <a:off x="6143179" y="1944204"/>
          <a:ext cx="830058" cy="664046"/>
        </a:xfrm>
        <a:prstGeom prst="roundRect">
          <a:avLst>
            <a:gd name="adj" fmla="val 10000"/>
          </a:avLst>
        </a:prstGeom>
        <a:solidFill>
          <a:schemeClr val="accent4">
            <a:shade val="80000"/>
            <a:hueOff val="-137323"/>
            <a:satOff val="-3395"/>
            <a:lumOff val="194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BTS Tourisme</a:t>
          </a:r>
          <a:endParaRPr lang="fr-FR" sz="1000" kern="1200" dirty="0"/>
        </a:p>
      </dsp:txBody>
      <dsp:txXfrm>
        <a:off x="6143179" y="1944204"/>
        <a:ext cx="830058" cy="664046"/>
      </dsp:txXfrm>
    </dsp:sp>
    <dsp:sp modelId="{676FD3F0-4CF7-A44F-A577-F096BA234859}">
      <dsp:nvSpPr>
        <dsp:cNvPr id="0" name=""/>
        <dsp:cNvSpPr/>
      </dsp:nvSpPr>
      <dsp:spPr>
        <a:xfrm rot="20725259">
          <a:off x="4470746" y="3221263"/>
          <a:ext cx="2430452" cy="337952"/>
        </a:xfrm>
        <a:prstGeom prst="leftArrow">
          <a:avLst>
            <a:gd name="adj1" fmla="val 60000"/>
            <a:gd name="adj2" fmla="val 50000"/>
          </a:avLst>
        </a:prstGeom>
        <a:solidFill>
          <a:schemeClr val="accent4">
            <a:shade val="90000"/>
            <a:hueOff val="-156776"/>
            <a:satOff val="-3758"/>
            <a:lumOff val="1989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A4A7C39-69D0-9246-BA02-641B6749F6E5}">
      <dsp:nvSpPr>
        <dsp:cNvPr id="0" name=""/>
        <dsp:cNvSpPr/>
      </dsp:nvSpPr>
      <dsp:spPr>
        <a:xfrm>
          <a:off x="6447041" y="2752326"/>
          <a:ext cx="830058" cy="664046"/>
        </a:xfrm>
        <a:prstGeom prst="roundRect">
          <a:avLst>
            <a:gd name="adj" fmla="val 10000"/>
          </a:avLst>
        </a:prstGeom>
        <a:solidFill>
          <a:schemeClr val="accent4">
            <a:shade val="80000"/>
            <a:hueOff val="-156940"/>
            <a:satOff val="-3880"/>
            <a:lumOff val="222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Prépa ECT</a:t>
          </a:r>
          <a:endParaRPr lang="fr-FR" sz="1000" kern="1200" dirty="0"/>
        </a:p>
      </dsp:txBody>
      <dsp:txXfrm>
        <a:off x="6447041" y="2752326"/>
        <a:ext cx="830058" cy="664046"/>
      </dsp:txXfrm>
    </dsp:sp>
    <dsp:sp modelId="{56D3347E-0BB6-FA45-B6C4-30EE3B71993E}">
      <dsp:nvSpPr>
        <dsp:cNvPr id="0" name=""/>
        <dsp:cNvSpPr/>
      </dsp:nvSpPr>
      <dsp:spPr>
        <a:xfrm>
          <a:off x="4536575" y="3712002"/>
          <a:ext cx="2482947" cy="337952"/>
        </a:xfrm>
        <a:prstGeom prst="leftArrow">
          <a:avLst>
            <a:gd name="adj1" fmla="val 60000"/>
            <a:gd name="adj2" fmla="val 50000"/>
          </a:avLst>
        </a:prstGeom>
        <a:solidFill>
          <a:schemeClr val="accent4">
            <a:shade val="90000"/>
            <a:hueOff val="-176373"/>
            <a:satOff val="-4228"/>
            <a:lumOff val="2238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930446D-BC47-F642-8AFE-800147D0F239}">
      <dsp:nvSpPr>
        <dsp:cNvPr id="0" name=""/>
        <dsp:cNvSpPr/>
      </dsp:nvSpPr>
      <dsp:spPr>
        <a:xfrm>
          <a:off x="6604493" y="3548954"/>
          <a:ext cx="830058" cy="664046"/>
        </a:xfrm>
        <a:prstGeom prst="roundRect">
          <a:avLst>
            <a:gd name="adj" fmla="val 10000"/>
          </a:avLst>
        </a:prstGeom>
        <a:solidFill>
          <a:schemeClr val="accent4">
            <a:shade val="80000"/>
            <a:hueOff val="-176558"/>
            <a:satOff val="-4365"/>
            <a:lumOff val="249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fr-FR" sz="1000" kern="1200" dirty="0" smtClean="0"/>
            <a:t>Diplôme de Comptabilité et Gestion</a:t>
          </a:r>
          <a:endParaRPr lang="fr-FR" sz="1000" kern="1200" dirty="0"/>
        </a:p>
      </dsp:txBody>
      <dsp:txXfrm>
        <a:off x="6604493" y="3548954"/>
        <a:ext cx="830058" cy="6640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B46F3-0F3D-9343-A2C2-0EAD588F730B}">
      <dsp:nvSpPr>
        <dsp:cNvPr id="0" name=""/>
        <dsp:cNvSpPr/>
      </dsp:nvSpPr>
      <dsp:spPr>
        <a:xfrm>
          <a:off x="1319540" y="2396942"/>
          <a:ext cx="1459382" cy="145977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3CDEACA-B0EC-B442-84C3-6B7E9BD8158C}">
      <dsp:nvSpPr>
        <dsp:cNvPr id="0" name=""/>
        <dsp:cNvSpPr/>
      </dsp:nvSpPr>
      <dsp:spPr>
        <a:xfrm>
          <a:off x="3585913" y="1151948"/>
          <a:ext cx="433425" cy="433186"/>
        </a:xfrm>
        <a:prstGeom prst="donut">
          <a:avLst>
            <a:gd name="adj" fmla="val 746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CFB0FB-9DCC-6144-9935-33120E695829}">
      <dsp:nvSpPr>
        <dsp:cNvPr id="0" name=""/>
        <dsp:cNvSpPr/>
      </dsp:nvSpPr>
      <dsp:spPr>
        <a:xfrm>
          <a:off x="1375623" y="2453143"/>
          <a:ext cx="1347825" cy="1347367"/>
        </a:xfrm>
        <a:prstGeom prst="ellipse">
          <a:avLst/>
        </a:prstGeom>
        <a:blipFill>
          <a:blip xmlns:r="http://schemas.openxmlformats.org/officeDocument/2006/relationships" r:embed="rId1" cstate="screen">
            <a:extLst>
              <a:ext uri="{28A0092B-C50C-407E-A947-70E740481C1C}"/>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F61B33-0908-0F44-9441-219CB46790D1}">
      <dsp:nvSpPr>
        <dsp:cNvPr id="0" name=""/>
        <dsp:cNvSpPr/>
      </dsp:nvSpPr>
      <dsp:spPr>
        <a:xfrm>
          <a:off x="2721919" y="2634291"/>
          <a:ext cx="1430399" cy="142970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EFD00E1-671C-DF42-8074-6FFA52185B31}">
      <dsp:nvSpPr>
        <dsp:cNvPr id="0" name=""/>
        <dsp:cNvSpPr/>
      </dsp:nvSpPr>
      <dsp:spPr>
        <a:xfrm>
          <a:off x="2787881" y="2699918"/>
          <a:ext cx="1298466" cy="1298613"/>
        </a:xfrm>
        <a:prstGeom prst="ellipse">
          <a:avLst/>
        </a:prstGeom>
        <a:blipFill>
          <a:blip xmlns:r="http://schemas.openxmlformats.org/officeDocument/2006/relationships" r:embed="rId2" cstate="screen">
            <a:extLst>
              <a:ext uri="{28A0092B-C50C-407E-A947-70E740481C1C}"/>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6CB4F89-EAF6-124A-BB0A-E04471CB8656}">
      <dsp:nvSpPr>
        <dsp:cNvPr id="0" name=""/>
        <dsp:cNvSpPr/>
      </dsp:nvSpPr>
      <dsp:spPr>
        <a:xfrm>
          <a:off x="2586289" y="1594798"/>
          <a:ext cx="979017" cy="97914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C6AACC-CFF8-5246-81CE-A545DDBEF415}">
      <dsp:nvSpPr>
        <dsp:cNvPr id="0" name=""/>
        <dsp:cNvSpPr/>
      </dsp:nvSpPr>
      <dsp:spPr>
        <a:xfrm>
          <a:off x="3803294" y="0"/>
          <a:ext cx="320649" cy="320784"/>
        </a:xfrm>
        <a:prstGeom prst="donut">
          <a:avLst>
            <a:gd name="adj" fmla="val 746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DEBE4F2-30AE-4947-8291-A1CCEC5108E7}">
      <dsp:nvSpPr>
        <dsp:cNvPr id="0" name=""/>
        <dsp:cNvSpPr/>
      </dsp:nvSpPr>
      <dsp:spPr>
        <a:xfrm>
          <a:off x="3536655" y="207287"/>
          <a:ext cx="160324" cy="160574"/>
        </a:xfrm>
        <a:prstGeom prst="donut">
          <a:avLst>
            <a:gd name="adj" fmla="val 746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309FB86-C4E2-044A-92BD-12E804653976}">
      <dsp:nvSpPr>
        <dsp:cNvPr id="0" name=""/>
        <dsp:cNvSpPr/>
      </dsp:nvSpPr>
      <dsp:spPr>
        <a:xfrm>
          <a:off x="2638105" y="1646620"/>
          <a:ext cx="875995" cy="875862"/>
        </a:xfrm>
        <a:prstGeom prst="ellipse">
          <a:avLst/>
        </a:prstGeom>
        <a:blipFill>
          <a:blip xmlns:r="http://schemas.openxmlformats.org/officeDocument/2006/relationships" r:embed="rId3" cstate="screen">
            <a:extLst>
              <a:ext uri="{28A0092B-C50C-407E-A947-70E740481C1C}"/>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410DB1-F600-B047-A202-C76E2416B3A3}">
      <dsp:nvSpPr>
        <dsp:cNvPr id="0" name=""/>
        <dsp:cNvSpPr/>
      </dsp:nvSpPr>
      <dsp:spPr>
        <a:xfrm>
          <a:off x="2696017" y="723681"/>
          <a:ext cx="686409" cy="68645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C94E829-10A6-FE45-81A0-E48C78843B3B}">
      <dsp:nvSpPr>
        <dsp:cNvPr id="0" name=""/>
        <dsp:cNvSpPr/>
      </dsp:nvSpPr>
      <dsp:spPr>
        <a:xfrm>
          <a:off x="3566047" y="644090"/>
          <a:ext cx="240792" cy="240497"/>
        </a:xfrm>
        <a:prstGeom prst="donut">
          <a:avLst>
            <a:gd name="adj" fmla="val 746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E4628EC-FD0F-B241-8106-8A35EF30B350}">
      <dsp:nvSpPr>
        <dsp:cNvPr id="0" name=""/>
        <dsp:cNvSpPr/>
      </dsp:nvSpPr>
      <dsp:spPr>
        <a:xfrm>
          <a:off x="2736250" y="764189"/>
          <a:ext cx="605942" cy="605804"/>
        </a:xfrm>
        <a:prstGeom prst="ellipse">
          <a:avLst/>
        </a:prstGeom>
        <a:blipFill>
          <a:blip xmlns:r="http://schemas.openxmlformats.org/officeDocument/2006/relationships" r:embed="rId4" cstate="screen">
            <a:extLst>
              <a:ext uri="{28A0092B-C50C-407E-A947-70E740481C1C}"/>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CB7DBB-12C4-904A-8B2C-330BEC74BAD6}">
      <dsp:nvSpPr>
        <dsp:cNvPr id="0" name=""/>
        <dsp:cNvSpPr/>
      </dsp:nvSpPr>
      <dsp:spPr>
        <a:xfrm>
          <a:off x="452626" y="1399051"/>
          <a:ext cx="1510223" cy="491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 numCol="1" spcCol="1270" anchor="b" anchorCtr="0">
          <a:noAutofit/>
        </a:bodyPr>
        <a:lstStyle/>
        <a:p>
          <a:pPr lvl="0" algn="r" defTabSz="577850">
            <a:lnSpc>
              <a:spcPct val="90000"/>
            </a:lnSpc>
            <a:spcBef>
              <a:spcPct val="0"/>
            </a:spcBef>
            <a:spcAft>
              <a:spcPct val="35000"/>
            </a:spcAft>
          </a:pPr>
          <a:r>
            <a:rPr lang="fr-FR" sz="1300" kern="1200" dirty="0" smtClean="0"/>
            <a:t>Analyse de données</a:t>
          </a:r>
          <a:endParaRPr lang="fr-FR" sz="1300" kern="1200" dirty="0"/>
        </a:p>
      </dsp:txBody>
      <dsp:txXfrm>
        <a:off x="452626" y="1399051"/>
        <a:ext cx="1510223" cy="491376"/>
      </dsp:txXfrm>
    </dsp:sp>
    <dsp:sp modelId="{BF4EAD82-1685-514D-A46A-53EF027B9832}">
      <dsp:nvSpPr>
        <dsp:cNvPr id="0" name=""/>
        <dsp:cNvSpPr/>
      </dsp:nvSpPr>
      <dsp:spPr>
        <a:xfrm>
          <a:off x="4388868" y="2798090"/>
          <a:ext cx="1000368" cy="5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fr-FR" sz="1300" kern="1200" dirty="0" err="1" smtClean="0"/>
            <a:t>Reporting</a:t>
          </a:r>
          <a:endParaRPr lang="fr-FR" sz="1300" kern="1200" dirty="0"/>
        </a:p>
      </dsp:txBody>
      <dsp:txXfrm>
        <a:off x="4388868" y="2798090"/>
        <a:ext cx="1000368" cy="512956"/>
      </dsp:txXfrm>
    </dsp:sp>
    <dsp:sp modelId="{A944B5F1-64A6-3348-934F-846358C5142F}">
      <dsp:nvSpPr>
        <dsp:cNvPr id="0" name=""/>
        <dsp:cNvSpPr/>
      </dsp:nvSpPr>
      <dsp:spPr>
        <a:xfrm>
          <a:off x="3726241" y="1646620"/>
          <a:ext cx="2165908" cy="87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fr-FR" sz="1300" kern="1200" dirty="0" smtClean="0"/>
            <a:t>I</a:t>
          </a:r>
          <a:r>
            <a:rPr lang="en-US" sz="1300" kern="1200" dirty="0" smtClean="0"/>
            <a:t>n</a:t>
          </a:r>
          <a:r>
            <a:rPr lang="fr-FR" sz="1300" kern="1200" dirty="0" err="1" smtClean="0"/>
            <a:t>telligence</a:t>
          </a:r>
          <a:r>
            <a:rPr lang="fr-FR" sz="1300" kern="1200" dirty="0" smtClean="0"/>
            <a:t> économique</a:t>
          </a:r>
          <a:endParaRPr lang="fr-FR" sz="1300" kern="1200" dirty="0"/>
        </a:p>
      </dsp:txBody>
      <dsp:txXfrm>
        <a:off x="3726241" y="1646620"/>
        <a:ext cx="2165908" cy="875862"/>
      </dsp:txXfrm>
    </dsp:sp>
    <dsp:sp modelId="{C1385EB2-3FC5-B94C-BE4B-81B619021093}">
      <dsp:nvSpPr>
        <dsp:cNvPr id="0" name=""/>
        <dsp:cNvSpPr/>
      </dsp:nvSpPr>
      <dsp:spPr>
        <a:xfrm>
          <a:off x="4113274" y="551364"/>
          <a:ext cx="1510223" cy="42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a:lnSpc>
              <a:spcPct val="90000"/>
            </a:lnSpc>
            <a:spcBef>
              <a:spcPct val="0"/>
            </a:spcBef>
            <a:spcAft>
              <a:spcPct val="35000"/>
            </a:spcAft>
          </a:pPr>
          <a:r>
            <a:rPr lang="fr-FR" sz="1300" kern="1200" dirty="0" smtClean="0"/>
            <a:t>Veille informationnelle</a:t>
          </a:r>
          <a:endParaRPr lang="fr-FR" sz="1300" kern="1200" dirty="0"/>
        </a:p>
      </dsp:txBody>
      <dsp:txXfrm>
        <a:off x="4113274" y="551364"/>
        <a:ext cx="1510223" cy="42241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4677D85-AC54-418C-B96A-288293BA9896}" type="datetimeFigureOut">
              <a:rPr lang="en-US"/>
              <a:pPr>
                <a:defRPr/>
              </a:pPr>
              <a:t>2/14/2018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175729-B9A7-45BF-9B16-B63D0439E313}"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 monde est devenu numérique… pour le meilleur (opportunités) et pour le pire (les dangers de l’internet, les bouleversements de l’économie numérique)</a:t>
            </a:r>
          </a:p>
          <a:p>
            <a:pPr>
              <a:spcBef>
                <a:spcPct val="0"/>
              </a:spcBef>
            </a:pPr>
            <a:endParaRPr lang="fr-FR" smtClean="0"/>
          </a:p>
          <a:p>
            <a:pPr>
              <a:spcBef>
                <a:spcPct val="0"/>
              </a:spcBef>
            </a:pPr>
            <a:r>
              <a:rPr lang="fr-FR" smtClean="0"/>
              <a:t>Jouer en ligne… pour faire de bonnes ou mauvaises rencontres ?</a:t>
            </a:r>
          </a:p>
          <a:p>
            <a:pPr>
              <a:spcBef>
                <a:spcPct val="0"/>
              </a:spcBef>
            </a:pPr>
            <a:r>
              <a:rPr lang="fr-FR" smtClean="0"/>
              <a:t>Télécharger musique, films, images, documents… légalement</a:t>
            </a:r>
            <a:r>
              <a:rPr lang="en-US" smtClean="0"/>
              <a:t>…</a:t>
            </a:r>
            <a:r>
              <a:rPr lang="fr-FR" smtClean="0"/>
              <a:t> ou illégalement ?</a:t>
            </a:r>
          </a:p>
          <a:p>
            <a:pPr>
              <a:spcBef>
                <a:spcPct val="0"/>
              </a:spcBef>
            </a:pPr>
            <a:r>
              <a:rPr lang="fr-FR" smtClean="0"/>
              <a:t>Etre sur Facebook…. De temps en temps ou en permanence ?</a:t>
            </a:r>
          </a:p>
          <a:p>
            <a:pPr>
              <a:spcBef>
                <a:spcPct val="0"/>
              </a:spcBef>
            </a:pPr>
            <a:r>
              <a:rPr lang="fr-FR" smtClean="0"/>
              <a:t>Acheter sur internet… en toute sécurité ou à mes risques et périls ?</a:t>
            </a:r>
          </a:p>
          <a:p>
            <a:pPr>
              <a:spcBef>
                <a:spcPct val="0"/>
              </a:spcBef>
            </a:pPr>
            <a:r>
              <a:rPr lang="fr-FR" smtClean="0"/>
              <a:t>Utiliser des applications sur mon smartphone… pour me distraire ou pour être plus efficace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4308CD-86D2-4D47-8F8D-CFF8E6D471D5}" type="slidenum">
              <a:rPr lang="fr-FR"/>
              <a:pPr fontAlgn="base">
                <a:spcBef>
                  <a:spcPct val="0"/>
                </a:spcBef>
                <a:spcAft>
                  <a:spcPct val="0"/>
                </a:spcAft>
              </a:pPr>
              <a:t>5</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50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F4C60F-9739-497B-B4E6-814C9837B1D4}" type="slidenum">
              <a:rPr lang="fr-FR"/>
              <a:pPr fontAlgn="base">
                <a:spcBef>
                  <a:spcPct val="0"/>
                </a:spcBef>
                <a:spcAft>
                  <a:spcPct val="0"/>
                </a:spcAft>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En quelques années, le numérique s’est rendu indispensable dans la moindre opération quotidienne</a:t>
            </a:r>
            <a:r>
              <a:rPr lang="en-US" smtClean="0"/>
              <a:t>…</a:t>
            </a:r>
            <a:endParaRPr lang="fr-FR"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A8818-8C6C-4218-9D43-6F6602382C03}" type="slidenum">
              <a:rPr lang="fr-FR"/>
              <a:pPr fontAlgn="base">
                <a:spcBef>
                  <a:spcPct val="0"/>
                </a:spcBef>
                <a:spcAft>
                  <a:spcPct val="0"/>
                </a:spcAft>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wrap="square" numCol="1" anchor="t" anchorCtr="0" compatLnSpc="1">
            <a:prstTxWarp prst="textNoShape">
              <a:avLst/>
            </a:prstTxWarp>
          </a:bodyPr>
          <a:lstStyle/>
          <a:p>
            <a:pPr>
              <a:spcBef>
                <a:spcPct val="0"/>
              </a:spcBef>
            </a:pPr>
            <a:r>
              <a:rPr lang="fr-FR" smtClean="0"/>
              <a:t>Du traditionnel vélo à l’application pour smartphone : un exemple de système d’information avec la gestion des vélos en libre service à Paris</a:t>
            </a:r>
          </a:p>
          <a:p>
            <a:pPr>
              <a:spcBef>
                <a:spcPct val="0"/>
              </a:spcBef>
            </a:pPr>
            <a:endParaRPr lang="fr-FR" smtClean="0"/>
          </a:p>
          <a:p>
            <a:pPr>
              <a:spcBef>
                <a:spcPct val="0"/>
              </a:spcBef>
            </a:pPr>
            <a:r>
              <a:rPr lang="fr-FR" smtClean="0"/>
              <a:t>- Il est 2h du matin, où est la prochaine station Vélib ? Des vélos y sont-ils disponibles ?</a:t>
            </a:r>
          </a:p>
          <a:p>
            <a:pPr>
              <a:spcBef>
                <a:spcPct val="0"/>
              </a:spcBef>
              <a:buFontTx/>
              <a:buChar char="-"/>
            </a:pPr>
            <a:r>
              <a:rPr lang="fr-FR" smtClean="0"/>
              <a:t>Mince ! Plus aucun vélo dans la rue voisine</a:t>
            </a:r>
          </a:p>
          <a:p>
            <a:pPr>
              <a:spcBef>
                <a:spcPct val="0"/>
              </a:spcBef>
              <a:buFontTx/>
              <a:buChar char="-"/>
            </a:pPr>
            <a:r>
              <a:rPr lang="fr-FR" smtClean="0"/>
              <a:t>Heureusement, il reste 5 vélos un peu plus loin</a:t>
            </a:r>
          </a:p>
          <a:p>
            <a:pPr>
              <a:spcBef>
                <a:spcPct val="0"/>
              </a:spcBef>
              <a:buFontTx/>
              <a:buChar char="-"/>
            </a:pPr>
            <a:endParaRPr lang="fr-FR" smtClean="0"/>
          </a:p>
          <a:p>
            <a:pPr>
              <a:spcBef>
                <a:spcPct val="0"/>
              </a:spcBef>
            </a:pPr>
            <a:r>
              <a:rPr lang="fr-FR" smtClean="0"/>
              <a:t>Ici le système d’information permet de :</a:t>
            </a:r>
          </a:p>
          <a:p>
            <a:pPr>
              <a:spcBef>
                <a:spcPct val="0"/>
              </a:spcBef>
            </a:pPr>
            <a:r>
              <a:rPr lang="fr-FR" smtClean="0"/>
              <a:t>- Savoir où sont les stations de vélo : elles sont géolocalisées</a:t>
            </a:r>
          </a:p>
          <a:p>
            <a:pPr>
              <a:spcBef>
                <a:spcPct val="0"/>
              </a:spcBef>
            </a:pPr>
            <a:r>
              <a:rPr lang="fr-FR" smtClean="0"/>
              <a:t>- Savoir où sont les vélos : chaque vélo a un numéro et est repéré sur son attache</a:t>
            </a:r>
          </a:p>
          <a:p>
            <a:pPr>
              <a:spcBef>
                <a:spcPct val="0"/>
              </a:spcBef>
              <a:buFontTx/>
              <a:buChar char="-"/>
            </a:pPr>
            <a:r>
              <a:rPr lang="fr-FR" smtClean="0"/>
              <a:t>Disposer de ces deux informations en tout lieu grâce à un smartphone IOS ou Android</a:t>
            </a:r>
          </a:p>
          <a:p>
            <a:pPr>
              <a:spcBef>
                <a:spcPct val="0"/>
              </a:spcBef>
              <a:buFontTx/>
              <a:buChar char="-"/>
            </a:pPr>
            <a:r>
              <a:rPr lang="fr-FR" smtClean="0"/>
              <a:t>Facturer les abonnements des usagers</a:t>
            </a:r>
          </a:p>
          <a:p>
            <a:pPr>
              <a:spcBef>
                <a:spcPct val="0"/>
              </a:spcBef>
            </a:pPr>
            <a:endParaRPr lang="fr-FR" smtClean="0"/>
          </a:p>
          <a:p>
            <a:pPr>
              <a:spcBef>
                <a:spcPct val="0"/>
              </a:spcBef>
            </a:pPr>
            <a:r>
              <a:rPr lang="fr-FR" smtClean="0"/>
              <a:t>Source : l’application Vélib pour smartphone</a:t>
            </a:r>
          </a:p>
          <a:p>
            <a:pPr>
              <a:spcBef>
                <a:spcPct val="0"/>
              </a:spcBef>
            </a:pPr>
            <a:r>
              <a:rPr lang="fr-FR" smtClean="0"/>
              <a:t>http://www.velib.paris.fr/Velib-sur-smartphone</a:t>
            </a:r>
          </a:p>
          <a:p>
            <a:pPr>
              <a:spcBef>
                <a:spcPct val="0"/>
              </a:spcBef>
            </a:pPr>
            <a:endParaRPr lang="fr-FR" smtClean="0"/>
          </a:p>
          <a:p>
            <a:pPr>
              <a:spcBef>
                <a:spcPct val="0"/>
              </a:spcBef>
            </a:pPr>
            <a:r>
              <a:rPr lang="fr-FR" smtClean="0"/>
              <a:t>Citation de Michel Serres dans son ouvrage Petite poucette</a:t>
            </a:r>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FC7B70-A75E-445C-9EC9-DE76B31052EA}" type="slidenum">
              <a:rPr lang="en-US"/>
              <a:pPr fontAlgn="base">
                <a:spcBef>
                  <a:spcPct val="0"/>
                </a:spcBef>
                <a:spcAft>
                  <a:spcPct val="0"/>
                </a:spcAft>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Comprendre les thèmes du programme de la spécialité SIG en classe de terminale STMG </a:t>
            </a:r>
          </a:p>
          <a:p>
            <a:pPr>
              <a:spcBef>
                <a:spcPct val="0"/>
              </a:spcBef>
            </a:pPr>
            <a:endParaRPr lang="fr-FR" smtClean="0"/>
          </a:p>
          <a:p>
            <a:pPr>
              <a:spcBef>
                <a:spcPct val="0"/>
              </a:spcBef>
            </a:pPr>
            <a:r>
              <a:rPr lang="fr-FR" smtClean="0"/>
              <a:t>On part d’exemples concrets pour comprendre ce qu’est le système d’information d’une entreprise ou d’une association.</a:t>
            </a:r>
          </a:p>
          <a:p>
            <a:pPr>
              <a:spcBef>
                <a:spcPct val="0"/>
              </a:spcBef>
            </a:pPr>
            <a:endParaRPr lang="fr-FR" smtClean="0"/>
          </a:p>
          <a:p>
            <a:pPr>
              <a:spcBef>
                <a:spcPct val="0"/>
              </a:spcBef>
            </a:pPr>
            <a:r>
              <a:rPr lang="fr-FR" smtClean="0"/>
              <a:t>Sources :</a:t>
            </a:r>
          </a:p>
          <a:p>
            <a:pPr>
              <a:spcBef>
                <a:spcPct val="0"/>
              </a:spcBef>
            </a:pPr>
            <a:endParaRPr lang="fr-FR" smtClean="0"/>
          </a:p>
          <a:p>
            <a:pPr>
              <a:spcBef>
                <a:spcPct val="0"/>
              </a:spcBef>
            </a:pPr>
            <a:r>
              <a:rPr lang="fr-FR" smtClean="0"/>
              <a:t>Bill Gates, La route du futur</a:t>
            </a:r>
          </a:p>
          <a:p>
            <a:pPr>
              <a:spcBef>
                <a:spcPct val="0"/>
              </a:spcBef>
            </a:pPr>
            <a:endParaRPr lang="fr-FR" smtClean="0"/>
          </a:p>
          <a:p>
            <a:pPr>
              <a:spcBef>
                <a:spcPct val="0"/>
              </a:spcBef>
            </a:pPr>
            <a:r>
              <a:rPr lang="fr-FR" smtClean="0"/>
              <a:t>G20 Data : Application pour iPad : chiffres clés de l’économie, l’industrie, l’agriculture, l’environnement et les technologies pour chacun des pays membres du G20.  </a:t>
            </a:r>
          </a:p>
          <a:p>
            <a:pPr>
              <a:spcBef>
                <a:spcPct val="0"/>
              </a:spcBef>
            </a:pPr>
            <a:r>
              <a:rPr lang="fr-FR" smtClean="0"/>
              <a:t>http://www.proximamobile.fr/article/g20-data</a:t>
            </a:r>
            <a:endParaRPr lang="fr-FR" smtClean="0">
              <a:solidFill>
                <a:srgbClr val="FF0000"/>
              </a:solidFill>
            </a:endParaRPr>
          </a:p>
          <a:p>
            <a:pPr>
              <a:spcBef>
                <a:spcPct val="0"/>
              </a:spcBef>
            </a:pPr>
            <a:endParaRPr lang="fr-FR" smtClean="0">
              <a:solidFill>
                <a:srgbClr val="FF0000"/>
              </a:solidFill>
            </a:endParaRPr>
          </a:p>
          <a:p>
            <a:pPr>
              <a:spcBef>
                <a:spcPct val="0"/>
              </a:spcBef>
            </a:pPr>
            <a:endParaRPr lang="fr-FR" smtClean="0">
              <a:solidFill>
                <a:srgbClr val="FF0000"/>
              </a:solidFill>
            </a:endParaRPr>
          </a:p>
          <a:p>
            <a:pPr>
              <a:spcBef>
                <a:spcPct val="0"/>
              </a:spcBef>
            </a:pPr>
            <a:r>
              <a:rPr lang="fr-FR" smtClean="0">
                <a:solidFill>
                  <a:srgbClr val="FF0000"/>
                </a:solidFill>
              </a:rPr>
              <a:t>« Les données, puissance du futur » :</a:t>
            </a:r>
          </a:p>
          <a:p>
            <a:pPr>
              <a:spcBef>
                <a:spcPct val="0"/>
              </a:spcBef>
            </a:pPr>
            <a:r>
              <a:rPr lang="fr-FR" smtClean="0">
                <a:solidFill>
                  <a:srgbClr val="FF0000"/>
                </a:solidFill>
              </a:rPr>
              <a:t>Article du journal Le Monde par Stéphane Grumbach, Stéphane Frénot</a:t>
            </a:r>
          </a:p>
          <a:p>
            <a:pPr>
              <a:spcBef>
                <a:spcPct val="0"/>
              </a:spcBef>
            </a:pPr>
            <a:r>
              <a:rPr lang="fr-FR" smtClean="0"/>
              <a:t>http://www.lemonde.fr/idees/article/2013/01/07/les-donnees-puissance-du-futur_1813693_3232.html</a:t>
            </a:r>
          </a:p>
          <a:p>
            <a:pPr>
              <a:spcBef>
                <a:spcPct val="0"/>
              </a:spcBef>
            </a:pPr>
            <a:endParaRPr lang="fr-FR" smtClean="0"/>
          </a:p>
          <a:p>
            <a:pPr>
              <a:spcBef>
                <a:spcPct val="0"/>
              </a:spcBef>
            </a:pPr>
            <a:r>
              <a:rPr lang="fr-FR" smtClean="0"/>
              <a:t>France Info - Le boom de l'économie de partage</a:t>
            </a:r>
          </a:p>
          <a:p>
            <a:pPr>
              <a:spcBef>
                <a:spcPct val="0"/>
              </a:spcBef>
            </a:pPr>
            <a:r>
              <a:rPr lang="fr-FR" smtClean="0"/>
              <a:t>http://www.franceinfo.fr/economie/initiative-france-info/le-boom-de-l-economie-de-partage-625797-2012-05-25</a:t>
            </a:r>
          </a:p>
          <a:p>
            <a:pPr>
              <a:spcBef>
                <a:spcPct val="0"/>
              </a:spcBef>
            </a:pPr>
            <a:endParaRPr lang="fr-FR" smtClean="0"/>
          </a:p>
          <a:p>
            <a:pPr>
              <a:spcBef>
                <a:spcPct val="0"/>
              </a:spcBef>
            </a:pPr>
            <a:endParaRPr lang="fr-FR" smtClean="0"/>
          </a:p>
          <a:p>
            <a:pPr>
              <a:spcBef>
                <a:spcPct val="0"/>
              </a:spcBef>
            </a:pPr>
            <a:endParaRPr lang="fr-FR" smtClean="0"/>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126623-4B82-4A2B-91AF-05ACDDC0C43D}" type="slidenum">
              <a:rPr lang="en-US"/>
              <a:pPr fontAlgn="base">
                <a:spcBef>
                  <a:spcPct val="0"/>
                </a:spcBef>
                <a:spcAft>
                  <a:spcPct val="0"/>
                </a:spcAft>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fr-FR" smtClean="0"/>
              <a:t>Comprendre les thèmes du programme de la spécialité SIG en classe de terminale STMG : </a:t>
            </a:r>
          </a:p>
          <a:p>
            <a:pPr defTabSz="914400">
              <a:spcBef>
                <a:spcPct val="0"/>
              </a:spcBef>
            </a:pPr>
            <a:endParaRPr lang="fr-FR" smtClean="0"/>
          </a:p>
          <a:p>
            <a:pPr defTabSz="914400">
              <a:spcBef>
                <a:spcPct val="0"/>
              </a:spcBef>
            </a:pPr>
            <a:r>
              <a:rPr lang="fr-FR" smtClean="0"/>
              <a:t>On étudie le système d’information d’une entreprise pour comprendre comment il est conçu et comment l’améliorer.</a:t>
            </a:r>
          </a:p>
          <a:p>
            <a:pPr defTabSz="914400">
              <a:spcBef>
                <a:spcPct val="0"/>
              </a:spcBef>
            </a:pPr>
            <a:endParaRPr lang="fr-FR" smtClean="0"/>
          </a:p>
          <a:p>
            <a:pPr defTabSz="914400">
              <a:spcBef>
                <a:spcPct val="0"/>
              </a:spcBef>
            </a:pPr>
            <a:endParaRPr lang="fr-FR" smtClean="0"/>
          </a:p>
          <a:p>
            <a:pPr defTabSz="914400">
              <a:spcBef>
                <a:spcPct val="0"/>
              </a:spcBef>
            </a:pPr>
            <a:endParaRPr lang="fr-FR" smtClean="0"/>
          </a:p>
          <a:p>
            <a:pPr defTabSz="914400">
              <a:spcBef>
                <a:spcPct val="0"/>
              </a:spcBef>
            </a:pPr>
            <a:r>
              <a:rPr lang="fr-FR" smtClean="0"/>
              <a:t>Sources :</a:t>
            </a:r>
          </a:p>
          <a:p>
            <a:pPr defTabSz="914400">
              <a:spcBef>
                <a:spcPct val="0"/>
              </a:spcBef>
            </a:pPr>
            <a:endParaRPr lang="fr-FR" smtClean="0"/>
          </a:p>
          <a:p>
            <a:pPr defTabSz="914400">
              <a:spcBef>
                <a:spcPct val="0"/>
              </a:spcBef>
            </a:pPr>
            <a:r>
              <a:rPr lang="fr-FR" smtClean="0"/>
              <a:t>Le programme d’enseignement de l’enseignement « Systèmes d’information de gestion » en classe de terminale STMG :</a:t>
            </a:r>
          </a:p>
          <a:p>
            <a:pPr defTabSz="914400">
              <a:spcBef>
                <a:spcPct val="0"/>
              </a:spcBef>
            </a:pPr>
            <a:r>
              <a:rPr lang="fr-FR" smtClean="0"/>
              <a:t>http://eduscol.education.fr/ecogest/enseignements/ecogest/im_ecogest/8-stmg-sig.pdf</a:t>
            </a:r>
          </a:p>
          <a:p>
            <a:pPr defTabSz="914400">
              <a:spcBef>
                <a:spcPct val="0"/>
              </a:spcBef>
            </a:pPr>
            <a:endParaRPr lang="fr-FR" smtClean="0"/>
          </a:p>
        </p:txBody>
      </p:sp>
      <p:sp>
        <p:nvSpPr>
          <p:cNvPr id="2969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954982-9165-49A6-AAF8-C2C4B8A8780B}" type="slidenum">
              <a:rPr lang="en-US"/>
              <a:pPr fontAlgn="base">
                <a:spcBef>
                  <a:spcPct val="0"/>
                </a:spcBef>
                <a:spcAft>
                  <a:spcPct val="0"/>
                </a:spcAft>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fr-FR" smtClean="0"/>
              <a:t>Comprendre les thèmes du programme de la spécialité SIG en classe de terminale STMG : </a:t>
            </a:r>
          </a:p>
          <a:p>
            <a:pPr defTabSz="914400">
              <a:spcBef>
                <a:spcPct val="0"/>
              </a:spcBef>
            </a:pPr>
            <a:endParaRPr lang="fr-FR" smtClean="0"/>
          </a:p>
          <a:p>
            <a:pPr defTabSz="914400">
              <a:spcBef>
                <a:spcPct val="0"/>
              </a:spcBef>
            </a:pPr>
            <a:r>
              <a:rPr lang="fr-FR" smtClean="0"/>
              <a:t>Améliorer le système d’information d’une entreprise ou d’une association impose de surveiller en permanence l’évolution des technologies, d’avoir les compétences nécessaires pour les utiliser et de planifier de nouveaux projets.</a:t>
            </a:r>
          </a:p>
        </p:txBody>
      </p:sp>
      <p:sp>
        <p:nvSpPr>
          <p:cNvPr id="3174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542FB9-90FF-4CE2-86FA-F660F5EE2E2D}" type="slidenum">
              <a:rPr lang="en-US"/>
              <a:pPr fontAlgn="base">
                <a:spcBef>
                  <a:spcPct val="0"/>
                </a:spcBef>
                <a:spcAft>
                  <a:spcPct val="0"/>
                </a:spcAft>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Les horaires de première et de terminale STMG.</a:t>
            </a:r>
          </a:p>
          <a:p>
            <a:pPr>
              <a:spcBef>
                <a:spcPct val="0"/>
              </a:spcBef>
            </a:pPr>
            <a:r>
              <a:rPr lang="fr-FR" smtClean="0"/>
              <a:t>La matière « Systèmes d’information de gestion » correspond à un cours de 6h en classe de terminale STMG, lequel est soutenu par 2h d’accompagnement personnalisé.</a:t>
            </a:r>
          </a:p>
        </p:txBody>
      </p:sp>
      <p:sp>
        <p:nvSpPr>
          <p:cNvPr id="337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66698F-874D-40F9-8C99-E2031ED38A58}" type="slidenum">
              <a:rPr lang="en-US"/>
              <a:pPr fontAlgn="base">
                <a:spcBef>
                  <a:spcPct val="0"/>
                </a:spcBef>
                <a:spcAft>
                  <a:spcPct val="0"/>
                </a:spcAft>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fontAlgn="auto">
              <a:spcBef>
                <a:spcPts val="0"/>
              </a:spcBef>
              <a:spcAft>
                <a:spcPts val="0"/>
              </a:spcAft>
              <a:defRPr/>
            </a:pPr>
            <a:r>
              <a:rPr lang="fr-FR" dirty="0" smtClean="0"/>
              <a:t>Avec un bulletin scolaire solide, les quatre spécialités du baccalauréat STMG mènent de la même façon à toutes les spécialités de BTS ou DUT ainsi qu’aux classes préparatoires ECT et DCG. </a:t>
            </a:r>
          </a:p>
          <a:p>
            <a:pPr fontAlgn="auto">
              <a:spcBef>
                <a:spcPts val="0"/>
              </a:spcBef>
              <a:spcAft>
                <a:spcPts val="0"/>
              </a:spcAft>
              <a:defRPr/>
            </a:pPr>
            <a:endParaRPr lang="fr-FR" dirty="0" smtClean="0"/>
          </a:p>
          <a:p>
            <a:pPr fontAlgn="auto">
              <a:spcBef>
                <a:spcPts val="0"/>
              </a:spcBef>
              <a:spcAft>
                <a:spcPts val="0"/>
              </a:spcAft>
              <a:defRPr/>
            </a:pPr>
            <a:r>
              <a:rPr lang="fr-FR" dirty="0" smtClean="0"/>
              <a:t>Tous les BTS tertiaires dispensent des modules d’enseignement dans le domaine de l’informatique et des systèmes d’information, notamment : </a:t>
            </a:r>
          </a:p>
          <a:p>
            <a:pPr fontAlgn="auto">
              <a:spcBef>
                <a:spcPts val="0"/>
              </a:spcBef>
              <a:spcAft>
                <a:spcPts val="0"/>
              </a:spcAft>
              <a:defRPr/>
            </a:pPr>
            <a:r>
              <a:rPr lang="fr-FR" dirty="0" smtClean="0"/>
              <a:t>-  BTS Assistant de manager (Finalité 2 : Soutien à l’information)</a:t>
            </a:r>
          </a:p>
          <a:p>
            <a:pPr fontAlgn="auto">
              <a:spcBef>
                <a:spcPts val="0"/>
              </a:spcBef>
              <a:spcAft>
                <a:spcPts val="0"/>
              </a:spcAft>
              <a:defRPr/>
            </a:pPr>
            <a:r>
              <a:rPr lang="fr-FR" dirty="0" smtClean="0"/>
              <a:t>Assistant de gestion PME-PMI (épreuve Analyse du système d’information et des risques informatiques)</a:t>
            </a:r>
          </a:p>
          <a:p>
            <a:pPr marL="171450" indent="-171450" fontAlgn="auto">
              <a:spcBef>
                <a:spcPts val="0"/>
              </a:spcBef>
              <a:spcAft>
                <a:spcPts val="0"/>
              </a:spcAft>
              <a:buFontTx/>
              <a:buChar char="-"/>
              <a:defRPr/>
            </a:pPr>
            <a:r>
              <a:rPr lang="fr-FR" dirty="0" smtClean="0"/>
              <a:t>BTS Comptabilité et gestion des organisations (processus 10)</a:t>
            </a:r>
          </a:p>
          <a:p>
            <a:pPr marL="171450" indent="-171450" fontAlgn="auto">
              <a:spcBef>
                <a:spcPts val="0"/>
              </a:spcBef>
              <a:spcAft>
                <a:spcPts val="0"/>
              </a:spcAft>
              <a:buFontTx/>
              <a:buChar char="-"/>
              <a:defRPr/>
            </a:pPr>
            <a:r>
              <a:rPr lang="fr-FR" dirty="0" smtClean="0"/>
              <a:t>Management des unités commerciales (l’informatique commerciale)</a:t>
            </a:r>
          </a:p>
          <a:p>
            <a:pPr marL="171450" indent="-171450" fontAlgn="auto">
              <a:spcBef>
                <a:spcPts val="0"/>
              </a:spcBef>
              <a:spcAft>
                <a:spcPts val="0"/>
              </a:spcAft>
              <a:buFontTx/>
              <a:buChar char="-"/>
              <a:defRPr/>
            </a:pPr>
            <a:r>
              <a:rPr lang="fr-FR" dirty="0" smtClean="0"/>
              <a:t>Services informatiques aux organisations</a:t>
            </a:r>
          </a:p>
          <a:p>
            <a:pPr marL="171450" indent="-171450" fontAlgn="auto">
              <a:spcBef>
                <a:spcPts val="0"/>
              </a:spcBef>
              <a:spcAft>
                <a:spcPts val="0"/>
              </a:spcAft>
              <a:buFontTx/>
              <a:buChar char="-"/>
              <a:defRPr/>
            </a:pPr>
            <a:endParaRPr lang="fr-FR" dirty="0" smtClean="0"/>
          </a:p>
          <a:p>
            <a:pPr fontAlgn="auto">
              <a:spcBef>
                <a:spcPts val="0"/>
              </a:spcBef>
              <a:spcAft>
                <a:spcPts val="0"/>
              </a:spcAft>
              <a:defRPr/>
            </a:pPr>
            <a:r>
              <a:rPr lang="fr-FR" dirty="0" smtClean="0"/>
              <a:t>Les DUT :</a:t>
            </a:r>
          </a:p>
          <a:p>
            <a:pPr marL="171450" indent="-171450" fontAlgn="auto">
              <a:spcBef>
                <a:spcPts val="0"/>
              </a:spcBef>
              <a:spcAft>
                <a:spcPts val="0"/>
              </a:spcAft>
              <a:buFontTx/>
              <a:buChar char="-"/>
              <a:defRPr/>
            </a:pPr>
            <a:r>
              <a:rPr lang="fr-FR" dirty="0" smtClean="0"/>
              <a:t>DUT Information et communication</a:t>
            </a:r>
          </a:p>
          <a:p>
            <a:pPr marL="171450" indent="-171450" fontAlgn="auto">
              <a:spcBef>
                <a:spcPts val="0"/>
              </a:spcBef>
              <a:spcAft>
                <a:spcPts val="0"/>
              </a:spcAft>
              <a:buFontTx/>
              <a:buChar char="-"/>
              <a:defRPr/>
            </a:pPr>
            <a:r>
              <a:rPr lang="fr-FR" dirty="0" smtClean="0"/>
              <a:t>DUT Services et Réseaux de Communication</a:t>
            </a:r>
          </a:p>
          <a:p>
            <a:pPr marL="171450" indent="-171450" fontAlgn="auto">
              <a:spcBef>
                <a:spcPts val="0"/>
              </a:spcBef>
              <a:spcAft>
                <a:spcPts val="0"/>
              </a:spcAft>
              <a:buFontTx/>
              <a:buChar char="-"/>
              <a:defRPr/>
            </a:pPr>
            <a:r>
              <a:rPr lang="fr-FR" dirty="0" smtClean="0"/>
              <a:t>DUT Informatique</a:t>
            </a:r>
          </a:p>
          <a:p>
            <a:pPr marL="171450" indent="-171450" fontAlgn="auto">
              <a:spcBef>
                <a:spcPts val="0"/>
              </a:spcBef>
              <a:spcAft>
                <a:spcPts val="0"/>
              </a:spcAft>
              <a:buFontTx/>
              <a:buChar char="-"/>
              <a:defRPr/>
            </a:pPr>
            <a:r>
              <a:rPr lang="fr-FR" dirty="0" smtClean="0"/>
              <a:t>DUT Gestion des entreprises et administrations</a:t>
            </a:r>
          </a:p>
          <a:p>
            <a:pPr marL="171450" indent="-171450" fontAlgn="auto">
              <a:spcBef>
                <a:spcPts val="0"/>
              </a:spcBef>
              <a:spcAft>
                <a:spcPts val="0"/>
              </a:spcAft>
              <a:buFontTx/>
              <a:buChar char="-"/>
              <a:defRPr/>
            </a:pPr>
            <a:r>
              <a:rPr lang="fr-FR" dirty="0" smtClean="0"/>
              <a:t>DUT Techniques de commercialisation</a:t>
            </a:r>
          </a:p>
          <a:p>
            <a:pPr marL="171450" indent="-171450" fontAlgn="auto">
              <a:spcBef>
                <a:spcPts val="0"/>
              </a:spcBef>
              <a:spcAft>
                <a:spcPts val="0"/>
              </a:spcAft>
              <a:buFontTx/>
              <a:buChar char="-"/>
              <a:defRPr/>
            </a:pPr>
            <a:endParaRPr lang="fr-FR" dirty="0" smtClean="0"/>
          </a:p>
          <a:p>
            <a:pPr marL="171450" indent="-171450" fontAlgn="auto">
              <a:spcBef>
                <a:spcPts val="0"/>
              </a:spcBef>
              <a:spcAft>
                <a:spcPts val="0"/>
              </a:spcAft>
              <a:buFontTx/>
              <a:buChar char="-"/>
              <a:defRPr/>
            </a:pPr>
            <a:endParaRPr lang="fr-FR" dirty="0" smtClean="0"/>
          </a:p>
          <a:p>
            <a:pPr fontAlgn="auto">
              <a:spcBef>
                <a:spcPts val="0"/>
              </a:spcBef>
              <a:spcAft>
                <a:spcPts val="0"/>
              </a:spcAft>
              <a:defRPr/>
            </a:pPr>
            <a:r>
              <a:rPr lang="fr-FR" dirty="0" smtClean="0"/>
              <a:t>Le diplôme de comptabilité et de gestion (DCG) comporte une unité d’enseignement « Systèmes d’information de gestion »</a:t>
            </a:r>
            <a:endParaRPr lang="fr-FR" dirty="0"/>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D8F72E-86AF-4A93-BD6F-DF0857039B0D}" type="slidenum">
              <a:rPr lang="en-US"/>
              <a:pPr fontAlgn="base">
                <a:spcBef>
                  <a:spcPct val="0"/>
                </a:spcBef>
                <a:spcAft>
                  <a:spcPct val="0"/>
                </a:spcAft>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Visitez le site http://metiers.internet.gouv.fr</a:t>
            </a:r>
          </a:p>
          <a:p>
            <a:pPr>
              <a:spcBef>
                <a:spcPct val="0"/>
              </a:spcBef>
            </a:pPr>
            <a:endParaRPr lang="fr-FR" smtClean="0"/>
          </a:p>
          <a:p>
            <a:pPr>
              <a:spcBef>
                <a:spcPct val="0"/>
              </a:spcBef>
            </a:pPr>
            <a:endParaRPr lang="fr-FR" smtClean="0"/>
          </a:p>
        </p:txBody>
      </p:sp>
      <p:sp>
        <p:nvSpPr>
          <p:cNvPr id="409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3B9CAD-9F74-4A67-873B-A44629954030}" type="slidenum">
              <a:rPr lang="en-US"/>
              <a:pPr fontAlgn="base">
                <a:spcBef>
                  <a:spcPct val="0"/>
                </a:spcBef>
                <a:spcAft>
                  <a:spcPct val="0"/>
                </a:spcAft>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fr-F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331A2178-8305-4909-8E22-8B8CFC2C9BBB}" type="datetimeFigureOut">
              <a:rPr lang="en-US"/>
              <a:pPr>
                <a:defRPr/>
              </a:pPr>
              <a:t>2/14/2018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895658C-1040-44EA-8A15-9FCE920E847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ECDA5523-9A0B-4343-9BB5-30ECB867D09E}" type="datetimeFigureOut">
              <a:rPr lang="en-US"/>
              <a:pPr>
                <a:defRPr/>
              </a:pPr>
              <a:t>2/14/2018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0897C8F-3911-407E-8024-8A9A13AE7BF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3843864C-5036-4CB8-A9F0-B727D46A4A8D}" type="datetimeFigureOut">
              <a:rPr lang="en-US"/>
              <a:pPr>
                <a:defRPr/>
              </a:pPr>
              <a:t>2/14/2018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191CF08-074D-4D9A-8EED-5D1C2863B59B}"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971550" y="1828800"/>
            <a:ext cx="7200900" cy="434340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07D0F0E7-FBA8-4ABD-A0F8-16718222A096}" type="datetimeFigureOut">
              <a:rPr lang="en-US"/>
              <a:pPr>
                <a:defRPr/>
              </a:pPr>
              <a:t>2/14/2018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566130-AF70-4A2B-BCDE-056A0059E1ED}" type="slidenum">
              <a:rPr lang="en-US"/>
              <a:pPr>
                <a:defRPr/>
              </a:pPr>
              <a:t>‹N°›</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EC0390-C296-47F7-99CF-D3A9425D5F7A}" type="datetimeFigureOut">
              <a:rPr lang="en-US"/>
              <a:pPr>
                <a:defRPr/>
              </a:pPr>
              <a:t>2/14/2018</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8D523A26-2E75-4E5B-B94D-5733E4FCF4B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fr-F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7C6E3E-F8AF-440F-911F-CD9984E7CD9C}" type="datetimeFigureOut">
              <a:rPr lang="en-US"/>
              <a:pPr>
                <a:defRPr/>
              </a:pPr>
              <a:t>2/14/2018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7F8B701-2C4C-4C93-9335-85FFA797CB9A}"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59713737-A5D8-4B94-93A3-F3CF7DFAA16D}" type="datetimeFigureOut">
              <a:rPr lang="en-US"/>
              <a:pPr>
                <a:defRPr/>
              </a:pPr>
              <a:t>2/14/2018</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759B131-5EF2-460A-BDF2-C6FDA63247A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fr-F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EB4F8624-9164-425F-94F7-738A8F1AD895}" type="datetimeFigureOut">
              <a:rPr lang="en-US"/>
              <a:pPr>
                <a:defRPr/>
              </a:pPr>
              <a:t>2/14/2018</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FA0C2E37-B0B4-4C16-8016-8DACB7F601E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31A49603-2136-445B-AF74-81EF11ECBE90}" type="datetimeFigureOut">
              <a:rPr lang="en-US"/>
              <a:pPr>
                <a:defRPr/>
              </a:pPr>
              <a:t>2/14/2018</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1291CA1-F113-4950-AFB7-ED99622B5795}"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0CFC1-A062-4975-8C5B-197F5609B726}" type="datetimeFigureOut">
              <a:rPr lang="en-US"/>
              <a:pPr>
                <a:defRPr/>
              </a:pPr>
              <a:t>2/14/2018</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ED9211B6-569C-4F36-BFC1-34138AD4FD1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fr-F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C05DB7-284F-4AF3-975A-4C48AE40898C}" type="datetimeFigureOut">
              <a:rPr lang="en-US"/>
              <a:pPr>
                <a:defRPr/>
              </a:pPr>
              <a:t>2/14/2018</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8C6A08A-D12A-4977-831E-B7E202290EF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fr-F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B82F61-8521-442C-99DC-5D196D4554E1}" type="datetimeFigureOut">
              <a:rPr lang="en-US"/>
              <a:pPr>
                <a:defRPr/>
              </a:pPr>
              <a:t>2/14/2018</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24E1ABF-C0D6-442A-8DFB-C17BF0F9ADF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972D573-2E39-47AD-AC3C-F4446F338093}" type="datetimeFigureOut">
              <a:rPr lang="en-US"/>
              <a:pPr>
                <a:defRPr/>
              </a:pPr>
              <a:t>2/14/2018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A21ADC7-4A8A-45C5-9F0D-28B31BD1C6B5}" type="slidenum">
              <a:rPr lang="fr-FR"/>
              <a:pPr>
                <a:defRPr/>
              </a:pPr>
              <a:t>‹N°›</a:t>
            </a:fld>
            <a:endParaRPr lang="fr-FR"/>
          </a:p>
        </p:txBody>
      </p:sp>
      <p:pic>
        <p:nvPicPr>
          <p:cNvPr id="1030" name="Picture 8"/>
          <p:cNvPicPr>
            <a:picLocks noChangeAspect="1" noChangeArrowheads="1"/>
          </p:cNvPicPr>
          <p:nvPr userDrawn="1"/>
        </p:nvPicPr>
        <p:blipFill>
          <a:blip r:embed="rId14"/>
          <a:srcRect/>
          <a:stretch>
            <a:fillRect/>
          </a:stretch>
        </p:blipFill>
        <p:spPr bwMode="auto">
          <a:xfrm>
            <a:off x="0" y="1419225"/>
            <a:ext cx="6019800" cy="307975"/>
          </a:xfrm>
          <a:prstGeom prst="rect">
            <a:avLst/>
          </a:prstGeom>
          <a:noFill/>
          <a:ln w="9525">
            <a:noFill/>
            <a:miter lim="800000"/>
            <a:headEnd/>
            <a:tailEnd/>
          </a:ln>
        </p:spPr>
      </p:pic>
      <p:pic>
        <p:nvPicPr>
          <p:cNvPr id="1031" name="Picture 11"/>
          <p:cNvPicPr>
            <a:picLocks noChangeAspect="1" noChangeArrowheads="1"/>
          </p:cNvPicPr>
          <p:nvPr userDrawn="1"/>
        </p:nvPicPr>
        <p:blipFill>
          <a:blip r:embed="rId15"/>
          <a:srcRect/>
          <a:stretch>
            <a:fillRect/>
          </a:stretch>
        </p:blipFill>
        <p:spPr bwMode="auto">
          <a:xfrm>
            <a:off x="904875" y="0"/>
            <a:ext cx="8343900" cy="1462088"/>
          </a:xfrm>
          <a:prstGeom prst="rect">
            <a:avLst/>
          </a:prstGeom>
          <a:noFill/>
          <a:ln w="9525">
            <a:noFill/>
            <a:miter lim="800000"/>
            <a:headEnd/>
            <a:tailEnd/>
          </a:ln>
        </p:spPr>
      </p:pic>
      <p:pic>
        <p:nvPicPr>
          <p:cNvPr id="1032" name="Picture 12"/>
          <p:cNvPicPr>
            <a:picLocks noChangeAspect="1" noChangeArrowheads="1"/>
          </p:cNvPicPr>
          <p:nvPr userDrawn="1"/>
        </p:nvPicPr>
        <p:blipFill>
          <a:blip r:embed="rId16"/>
          <a:srcRect/>
          <a:stretch>
            <a:fillRect/>
          </a:stretch>
        </p:blipFill>
        <p:spPr bwMode="auto">
          <a:xfrm>
            <a:off x="-12700" y="-12700"/>
            <a:ext cx="1419225" cy="1739900"/>
          </a:xfrm>
          <a:prstGeom prst="rect">
            <a:avLst/>
          </a:prstGeom>
          <a:noFill/>
          <a:ln w="9525">
            <a:noFill/>
            <a:miter lim="800000"/>
            <a:headEnd/>
            <a:tailEnd/>
          </a:ln>
        </p:spPr>
      </p:pic>
      <p:pic>
        <p:nvPicPr>
          <p:cNvPr id="1033" name="Picture 14"/>
          <p:cNvPicPr>
            <a:picLocks noChangeAspect="1" noChangeArrowheads="1"/>
          </p:cNvPicPr>
          <p:nvPr userDrawn="1"/>
        </p:nvPicPr>
        <p:blipFill>
          <a:blip r:embed="rId14"/>
          <a:srcRect/>
          <a:stretch>
            <a:fillRect/>
          </a:stretch>
        </p:blipFill>
        <p:spPr bwMode="auto">
          <a:xfrm>
            <a:off x="1382713" y="1419225"/>
            <a:ext cx="7842250"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hyperlink" Target="http://eduscol.education.fr/ecogest/enseignements/ecogest/im_ecogest/8-stmg-sig.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k-3xy6dbIHk" TargetMode="External"/><Relationship Id="rId7"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www.metiers-du-numerique.fr/" TargetMode="External"/><Relationship Id="rId5" Type="http://schemas.openxmlformats.org/officeDocument/2006/relationships/hyperlink" Target="http://metiers.internet.gouv.fr/" TargetMode="Externa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metiers.internet.gouv.fr/" TargetMode="Externa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LatribudesSNums"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youtu.be/ObIJOLQWq4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www.jobteaser.com/fr/entreprises/lagardere/metiers/494-developpeur-web" TargetMode="External"/><Relationship Id="rId5" Type="http://schemas.openxmlformats.org/officeDocument/2006/relationships/hyperlink" Target="http://mavoieeconomique.onisep.fr/metiers/informatique-de-gestion/" TargetMode="External"/><Relationship Id="rId4" Type="http://schemas.openxmlformats.org/officeDocument/2006/relationships/hyperlink" Target="http://eduscol.education.fr/ecogest/enseignements/ecogest/im_ecogest/8-stmg-sig.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youtu.be/ObIJOLQWq4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youtu.be/g-BOPtTobL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www.lemonde.fr/idees/article/2013/01/07/les-donnees-puissance-du-futur_1813693_3232.html"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1355725" y="-127000"/>
            <a:ext cx="7937500" cy="7343775"/>
          </a:xfrm>
          <a:prstGeom prst="rect">
            <a:avLst/>
          </a:prstGeom>
          <a:noFill/>
          <a:ln w="9525">
            <a:noFill/>
            <a:miter lim="800000"/>
            <a:headEnd/>
            <a:tailEnd/>
          </a:ln>
        </p:spPr>
      </p:pic>
      <p:sp>
        <p:nvSpPr>
          <p:cNvPr id="3" name="Rounded Rectangle 2"/>
          <p:cNvSpPr/>
          <p:nvPr/>
        </p:nvSpPr>
        <p:spPr>
          <a:xfrm>
            <a:off x="3314644" y="5483238"/>
            <a:ext cx="5372100" cy="1028700"/>
          </a:xfrm>
          <a:prstGeom prst="roundRect">
            <a:avLst/>
          </a:prstGeom>
          <a:solidFill>
            <a:schemeClr val="tx2">
              <a:lumMod val="50000"/>
            </a:schemeClr>
          </a:solidFill>
          <a:effectLst/>
          <a:scene3d>
            <a:camera prst="orthographicFront"/>
            <a:lightRig rig="freezing" dir="t">
              <a:rot lat="0" lon="0" rev="540000"/>
            </a:lightRig>
          </a:scene3d>
          <a:sp3d extrusionH="25400" contourW="12700" prstMaterial="metal">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1200"/>
              </a:spcAft>
              <a:defRPr/>
            </a:pPr>
            <a:r>
              <a:rPr lang="fr-FR" sz="2400" b="1" spc="150" dirty="0">
                <a:solidFill>
                  <a:srgbClr val="F8F8F8"/>
                </a:solidFill>
                <a:effectLst>
                  <a:outerShdw blurRad="25400" algn="tl">
                    <a:srgbClr val="000000">
                      <a:alpha val="43000"/>
                    </a:srgbClr>
                  </a:outerShdw>
                </a:effectLst>
                <a:latin typeface="Century Gothic"/>
                <a:ea typeface="ＭＳ 明朝"/>
                <a:cs typeface="Tahoma"/>
              </a:rPr>
              <a:t>Spécialité S. I. G.</a:t>
            </a:r>
          </a:p>
          <a:p>
            <a:pPr algn="ctr" fontAlgn="auto">
              <a:spcBef>
                <a:spcPts val="0"/>
              </a:spcBef>
              <a:spcAft>
                <a:spcPts val="1200"/>
              </a:spcAft>
              <a:defRPr/>
            </a:pPr>
            <a:r>
              <a:rPr lang="fr-FR" sz="2000" b="1" spc="150" dirty="0">
                <a:solidFill>
                  <a:srgbClr val="F8F8F8"/>
                </a:solidFill>
                <a:effectLst>
                  <a:outerShdw blurRad="25400" algn="tl">
                    <a:srgbClr val="000000">
                      <a:alpha val="43000"/>
                    </a:srgbClr>
                  </a:outerShdw>
                </a:effectLst>
                <a:latin typeface="Century Gothic"/>
                <a:ea typeface="ＭＳ 明朝"/>
                <a:cs typeface="Tahoma"/>
              </a:rPr>
              <a:t>Systèmes d'information de gestion</a:t>
            </a:r>
            <a:endParaRPr lang="fr-FR" sz="1100" dirty="0">
              <a:ea typeface="ＭＳ 明朝"/>
              <a:cs typeface="Times New Roman"/>
            </a:endParaRPr>
          </a:p>
        </p:txBody>
      </p:sp>
      <p:cxnSp>
        <p:nvCxnSpPr>
          <p:cNvPr id="4" name="Straight Arrow Connector 3"/>
          <p:cNvCxnSpPr/>
          <p:nvPr/>
        </p:nvCxnSpPr>
        <p:spPr>
          <a:xfrm flipH="1" flipV="1">
            <a:off x="7300913" y="6421438"/>
            <a:ext cx="228600" cy="342900"/>
          </a:xfrm>
          <a:prstGeom prst="straightConnector1">
            <a:avLst/>
          </a:prstGeom>
          <a:ln w="82550">
            <a:solidFill>
              <a:schemeClr val="bg1"/>
            </a:solidFill>
            <a:tailEnd type="stealth"/>
          </a:ln>
        </p:spPr>
        <p:style>
          <a:lnRef idx="3">
            <a:schemeClr val="dk1"/>
          </a:lnRef>
          <a:fillRef idx="0">
            <a:schemeClr val="dk1"/>
          </a:fillRef>
          <a:effectRef idx="2">
            <a:schemeClr val="dk1"/>
          </a:effectRef>
          <a:fontRef idx="minor">
            <a:schemeClr val="tx1"/>
          </a:fontRef>
        </p:style>
      </p:cxnSp>
      <p:sp>
        <p:nvSpPr>
          <p:cNvPr id="5" name="Rounded Rectangle 4"/>
          <p:cNvSpPr/>
          <p:nvPr/>
        </p:nvSpPr>
        <p:spPr>
          <a:xfrm rot="20973731">
            <a:off x="-216697" y="-260643"/>
            <a:ext cx="3146005" cy="2122447"/>
          </a:xfrm>
          <a:prstGeom prst="roundRect">
            <a:avLst/>
          </a:prstGeom>
          <a:solidFill>
            <a:schemeClr val="tx2"/>
          </a:solidFill>
          <a:effectLst/>
          <a:scene3d>
            <a:camera prst="orthographicFront"/>
            <a:lightRig rig="freezing" dir="t"/>
          </a:scene3d>
          <a:sp3d prstMaterial="plastic">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4800" b="1" dirty="0">
                <a:latin typeface="Tahoma"/>
                <a:ea typeface="ＭＳ 明朝"/>
                <a:cs typeface="Times New Roman"/>
              </a:rPr>
              <a:t>S </a:t>
            </a:r>
            <a:r>
              <a:rPr lang="fr-FR" sz="4800" b="1" dirty="0" err="1">
                <a:latin typeface="Tahoma"/>
                <a:ea typeface="ＭＳ 明朝"/>
                <a:cs typeface="Times New Roman"/>
              </a:rPr>
              <a:t>T</a:t>
            </a:r>
            <a:r>
              <a:rPr lang="fr-FR" sz="4800" b="1" dirty="0">
                <a:latin typeface="Tahoma"/>
                <a:ea typeface="ＭＳ 明朝"/>
                <a:cs typeface="Times New Roman"/>
              </a:rPr>
              <a:t> M G</a:t>
            </a:r>
            <a:endParaRPr lang="fr-FR" sz="2800" dirty="0">
              <a:ea typeface="ＭＳ 明朝"/>
              <a:cs typeface="Times New Roman"/>
            </a:endParaRPr>
          </a:p>
        </p:txBody>
      </p:sp>
      <p:sp>
        <p:nvSpPr>
          <p:cNvPr id="6" name="Text Box 4"/>
          <p:cNvSpPr txBox="1"/>
          <p:nvPr/>
        </p:nvSpPr>
        <p:spPr>
          <a:xfrm>
            <a:off x="294489" y="2147560"/>
            <a:ext cx="802287" cy="4364378"/>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vert="vert270"/>
          <a:lstStyle/>
          <a:p>
            <a:pPr fontAlgn="auto">
              <a:spcBef>
                <a:spcPts val="0"/>
              </a:spcBef>
              <a:spcAft>
                <a:spcPts val="0"/>
              </a:spcAft>
              <a:defRPr/>
            </a:pPr>
            <a:r>
              <a:rPr lang="fr-FR" sz="3200" dirty="0">
                <a:solidFill>
                  <a:srgbClr val="1F497D"/>
                </a:solidFill>
                <a:latin typeface="Tahoma"/>
                <a:ea typeface="ＭＳ 明朝"/>
                <a:cs typeface="Times New Roman"/>
              </a:rPr>
              <a:t>Tout savoir sur la série</a:t>
            </a:r>
            <a:endParaRPr lang="fr-FR" sz="1600" dirty="0">
              <a:ea typeface="ＭＳ 明朝"/>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0" descr="http://www.iadvize.com/conseils-chat/wp-content/uploads/2011/10/Quelles-sont-les-%C3%A9tapes-du-processus-de-vente-par-Chat.png"/>
          <p:cNvPicPr>
            <a:picLocks noChangeAspect="1" noChangeArrowheads="1"/>
          </p:cNvPicPr>
          <p:nvPr/>
        </p:nvPicPr>
        <p:blipFill>
          <a:blip r:embed="rId3"/>
          <a:srcRect/>
          <a:stretch>
            <a:fillRect/>
          </a:stretch>
        </p:blipFill>
        <p:spPr bwMode="auto">
          <a:xfrm>
            <a:off x="3208338" y="3262313"/>
            <a:ext cx="2728912" cy="1695450"/>
          </a:xfrm>
          <a:prstGeom prst="rect">
            <a:avLst/>
          </a:prstGeom>
          <a:noFill/>
          <a:ln w="9525">
            <a:noFill/>
            <a:miter lim="800000"/>
            <a:headEnd/>
            <a:tailEnd/>
          </a:ln>
        </p:spPr>
      </p:pic>
      <p:pic>
        <p:nvPicPr>
          <p:cNvPr id="28674" name="Picture 12" descr="http://www.bpmbulletin.com/wp-content/uploads/2008/09/bizagiprocessmodeler.gif"/>
          <p:cNvPicPr>
            <a:picLocks noChangeAspect="1" noChangeArrowheads="1"/>
          </p:cNvPicPr>
          <p:nvPr/>
        </p:nvPicPr>
        <p:blipFill>
          <a:blip r:embed="rId4"/>
          <a:srcRect/>
          <a:stretch>
            <a:fillRect/>
          </a:stretch>
        </p:blipFill>
        <p:spPr bwMode="auto">
          <a:xfrm>
            <a:off x="287338" y="2317750"/>
            <a:ext cx="2530475" cy="3143250"/>
          </a:xfrm>
          <a:prstGeom prst="rect">
            <a:avLst/>
          </a:prstGeom>
          <a:noFill/>
          <a:ln w="9525">
            <a:noFill/>
            <a:miter lim="800000"/>
            <a:headEnd/>
            <a:tailEnd/>
          </a:ln>
        </p:spPr>
      </p:pic>
      <p:pic>
        <p:nvPicPr>
          <p:cNvPr id="28675" name="Picture 14" descr="http://chalon-site.dijon.iufm.fr:8080/documentalistes/local/cache-vignettes/L390xH380/smtp_pop3_diagram-7f737.jpg"/>
          <p:cNvPicPr>
            <a:picLocks noChangeAspect="1" noChangeArrowheads="1"/>
          </p:cNvPicPr>
          <p:nvPr/>
        </p:nvPicPr>
        <p:blipFill>
          <a:blip r:embed="rId5"/>
          <a:srcRect/>
          <a:stretch>
            <a:fillRect/>
          </a:stretch>
        </p:blipFill>
        <p:spPr bwMode="auto">
          <a:xfrm>
            <a:off x="6530975" y="2474913"/>
            <a:ext cx="2179638" cy="2317750"/>
          </a:xfrm>
          <a:prstGeom prst="rect">
            <a:avLst/>
          </a:prstGeom>
          <a:noFill/>
          <a:ln w="9525">
            <a:noFill/>
            <a:miter lim="800000"/>
            <a:headEnd/>
            <a:tailEnd/>
          </a:ln>
        </p:spPr>
      </p:pic>
      <p:sp>
        <p:nvSpPr>
          <p:cNvPr id="28676" name="ZoneTexte 3"/>
          <p:cNvSpPr txBox="1">
            <a:spLocks noChangeArrowheads="1"/>
          </p:cNvSpPr>
          <p:nvPr/>
        </p:nvSpPr>
        <p:spPr bwMode="auto">
          <a:xfrm>
            <a:off x="147638" y="5600700"/>
            <a:ext cx="2809875" cy="1200150"/>
          </a:xfrm>
          <a:prstGeom prst="rect">
            <a:avLst/>
          </a:prstGeom>
          <a:noFill/>
          <a:ln w="9525">
            <a:noFill/>
            <a:miter lim="800000"/>
            <a:headEnd/>
            <a:tailEnd/>
          </a:ln>
        </p:spPr>
        <p:txBody>
          <a:bodyPr>
            <a:spAutoFit/>
          </a:bodyPr>
          <a:lstStyle/>
          <a:p>
            <a:pPr algn="ctr"/>
            <a:r>
              <a:rPr lang="fr-FR">
                <a:latin typeface="Calibri" pitchFamily="34" charset="0"/>
              </a:rPr>
              <a:t>Système informatique, applications et progiciels, modélisation de processus, risques informatiques</a:t>
            </a:r>
          </a:p>
        </p:txBody>
      </p:sp>
      <p:sp>
        <p:nvSpPr>
          <p:cNvPr id="28677" name="ZoneTexte 21"/>
          <p:cNvSpPr txBox="1">
            <a:spLocks noChangeArrowheads="1"/>
          </p:cNvSpPr>
          <p:nvPr/>
        </p:nvSpPr>
        <p:spPr bwMode="auto">
          <a:xfrm>
            <a:off x="3208338" y="5600700"/>
            <a:ext cx="2811462" cy="1200150"/>
          </a:xfrm>
          <a:prstGeom prst="rect">
            <a:avLst/>
          </a:prstGeom>
          <a:noFill/>
          <a:ln w="9525">
            <a:noFill/>
            <a:miter lim="800000"/>
            <a:headEnd/>
            <a:tailEnd/>
          </a:ln>
        </p:spPr>
        <p:txBody>
          <a:bodyPr>
            <a:spAutoFit/>
          </a:bodyPr>
          <a:lstStyle/>
          <a:p>
            <a:pPr algn="ctr"/>
            <a:r>
              <a:rPr lang="fr-FR">
                <a:latin typeface="Calibri" pitchFamily="34" charset="0"/>
              </a:rPr>
              <a:t>Logique d’un traitement informatique, programmes, base de données, gestion des documents</a:t>
            </a:r>
          </a:p>
        </p:txBody>
      </p:sp>
      <p:sp>
        <p:nvSpPr>
          <p:cNvPr id="28678" name="ZoneTexte 9"/>
          <p:cNvSpPr txBox="1">
            <a:spLocks noChangeArrowheads="1"/>
          </p:cNvSpPr>
          <p:nvPr/>
        </p:nvSpPr>
        <p:spPr bwMode="auto">
          <a:xfrm>
            <a:off x="6594475" y="5599113"/>
            <a:ext cx="2333625" cy="1754187"/>
          </a:xfrm>
          <a:prstGeom prst="rect">
            <a:avLst/>
          </a:prstGeom>
          <a:noFill/>
          <a:ln w="9525">
            <a:noFill/>
            <a:miter lim="800000"/>
            <a:headEnd/>
            <a:tailEnd/>
          </a:ln>
        </p:spPr>
        <p:txBody>
          <a:bodyPr>
            <a:spAutoFit/>
          </a:bodyPr>
          <a:lstStyle/>
          <a:p>
            <a:pPr algn="ctr"/>
            <a:r>
              <a:rPr lang="fr-FR">
                <a:latin typeface="Calibri" pitchFamily="34" charset="0"/>
              </a:rPr>
              <a:t>Architecture, organisation et régulation d’internet. Sécurité des échanges.	</a:t>
            </a:r>
          </a:p>
          <a:p>
            <a:pPr algn="ctr"/>
            <a:endParaRPr lang="fr-FR">
              <a:latin typeface="Calibri" pitchFamily="34" charset="0"/>
            </a:endParaRPr>
          </a:p>
        </p:txBody>
      </p:sp>
      <p:sp>
        <p:nvSpPr>
          <p:cNvPr id="28679" name="ZoneTexte 6"/>
          <p:cNvSpPr txBox="1">
            <a:spLocks noChangeArrowheads="1"/>
          </p:cNvSpPr>
          <p:nvPr/>
        </p:nvSpPr>
        <p:spPr bwMode="auto">
          <a:xfrm>
            <a:off x="379413" y="1828800"/>
            <a:ext cx="2608262" cy="369888"/>
          </a:xfrm>
          <a:prstGeom prst="rect">
            <a:avLst/>
          </a:prstGeom>
          <a:noFill/>
          <a:ln w="9525">
            <a:noFill/>
            <a:miter lim="800000"/>
            <a:headEnd/>
            <a:tailEnd/>
          </a:ln>
        </p:spPr>
        <p:txBody>
          <a:bodyPr wrap="none">
            <a:spAutoFit/>
          </a:bodyPr>
          <a:lstStyle/>
          <a:p>
            <a:r>
              <a:rPr lang="fr-FR" b="1">
                <a:solidFill>
                  <a:srgbClr val="FF0000"/>
                </a:solidFill>
                <a:latin typeface="Calibri" pitchFamily="34" charset="0"/>
              </a:rPr>
              <a:t>L’entreprise informatisée</a:t>
            </a:r>
          </a:p>
        </p:txBody>
      </p:sp>
      <p:sp>
        <p:nvSpPr>
          <p:cNvPr id="28680" name="ZoneTexte 10"/>
          <p:cNvSpPr txBox="1">
            <a:spLocks noChangeArrowheads="1"/>
          </p:cNvSpPr>
          <p:nvPr/>
        </p:nvSpPr>
        <p:spPr bwMode="auto">
          <a:xfrm>
            <a:off x="3551238" y="1820863"/>
            <a:ext cx="2017712" cy="646112"/>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L’information pour décider et agir</a:t>
            </a:r>
          </a:p>
        </p:txBody>
      </p:sp>
      <p:sp>
        <p:nvSpPr>
          <p:cNvPr id="28681" name="ZoneTexte 11"/>
          <p:cNvSpPr txBox="1">
            <a:spLocks noChangeArrowheads="1"/>
          </p:cNvSpPr>
          <p:nvPr/>
        </p:nvSpPr>
        <p:spPr bwMode="auto">
          <a:xfrm>
            <a:off x="6530975" y="1820863"/>
            <a:ext cx="1881188" cy="646112"/>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Communiquer pour collaborer</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oneTexte 6"/>
          <p:cNvSpPr txBox="1">
            <a:spLocks noChangeArrowheads="1"/>
          </p:cNvSpPr>
          <p:nvPr/>
        </p:nvSpPr>
        <p:spPr bwMode="auto">
          <a:xfrm>
            <a:off x="614363" y="2047875"/>
            <a:ext cx="5308600" cy="368300"/>
          </a:xfrm>
          <a:prstGeom prst="rect">
            <a:avLst/>
          </a:prstGeom>
          <a:noFill/>
          <a:ln w="9525">
            <a:noFill/>
            <a:miter lim="800000"/>
            <a:headEnd/>
            <a:tailEnd/>
          </a:ln>
        </p:spPr>
        <p:txBody>
          <a:bodyPr wrap="none">
            <a:spAutoFit/>
          </a:bodyPr>
          <a:lstStyle/>
          <a:p>
            <a:r>
              <a:rPr lang="fr-FR" b="1">
                <a:solidFill>
                  <a:srgbClr val="FF0000"/>
                </a:solidFill>
                <a:latin typeface="Calibri" pitchFamily="34" charset="0"/>
              </a:rPr>
              <a:t>Rechercher la performance du système d’information</a:t>
            </a:r>
          </a:p>
        </p:txBody>
      </p:sp>
      <p:sp>
        <p:nvSpPr>
          <p:cNvPr id="30722" name="ZoneTexte 3"/>
          <p:cNvSpPr txBox="1">
            <a:spLocks noChangeArrowheads="1"/>
          </p:cNvSpPr>
          <p:nvPr/>
        </p:nvSpPr>
        <p:spPr bwMode="auto">
          <a:xfrm>
            <a:off x="5567363" y="4487863"/>
            <a:ext cx="2809875" cy="2032000"/>
          </a:xfrm>
          <a:prstGeom prst="rect">
            <a:avLst/>
          </a:prstGeom>
          <a:noFill/>
          <a:ln w="9525">
            <a:noFill/>
            <a:miter lim="800000"/>
            <a:headEnd/>
            <a:tailEnd/>
          </a:ln>
        </p:spPr>
        <p:txBody>
          <a:bodyPr>
            <a:spAutoFit/>
          </a:bodyPr>
          <a:lstStyle/>
          <a:p>
            <a:pPr algn="ctr"/>
            <a:r>
              <a:rPr lang="fr-FR">
                <a:latin typeface="Calibri" pitchFamily="34" charset="0"/>
              </a:rPr>
              <a:t>Les métiers et la gestion des compétences. Veille technologique. Tableaux de bord. Gestion de projet : planification, coûts, qualité délai.</a:t>
            </a:r>
          </a:p>
          <a:p>
            <a:pPr algn="ctr"/>
            <a:r>
              <a:rPr lang="fr-FR">
                <a:latin typeface="Calibri" pitchFamily="34" charset="0"/>
              </a:rPr>
              <a:t> </a:t>
            </a:r>
          </a:p>
        </p:txBody>
      </p:sp>
      <p:sp>
        <p:nvSpPr>
          <p:cNvPr id="30723" name="AutoShape 2" descr="http://www.camillejourdain.fr/wp-content/uploads/2008/04/projet.GIF"/>
          <p:cNvSpPr>
            <a:spLocks noChangeAspect="1" noChangeArrowheads="1"/>
          </p:cNvSpPr>
          <p:nvPr/>
        </p:nvSpPr>
        <p:spPr bwMode="auto">
          <a:xfrm>
            <a:off x="115888" y="-144463"/>
            <a:ext cx="228600" cy="304801"/>
          </a:xfrm>
          <a:prstGeom prst="rect">
            <a:avLst/>
          </a:prstGeom>
          <a:noFill/>
          <a:ln w="9525">
            <a:noFill/>
            <a:miter lim="800000"/>
            <a:headEnd/>
            <a:tailEnd/>
          </a:ln>
        </p:spPr>
        <p:txBody>
          <a:bodyPr/>
          <a:lstStyle/>
          <a:p>
            <a:endParaRPr lang="fr-FR">
              <a:latin typeface="Calibri" pitchFamily="34" charset="0"/>
            </a:endParaRPr>
          </a:p>
        </p:txBody>
      </p:sp>
      <p:pic>
        <p:nvPicPr>
          <p:cNvPr id="30724" name="Picture 8" descr="http://www.jbg.fr/images/visuel_offre.jpg"/>
          <p:cNvPicPr>
            <a:picLocks noChangeAspect="1" noChangeArrowheads="1"/>
          </p:cNvPicPr>
          <p:nvPr/>
        </p:nvPicPr>
        <p:blipFill>
          <a:blip r:embed="rId3"/>
          <a:srcRect/>
          <a:stretch>
            <a:fillRect/>
          </a:stretch>
        </p:blipFill>
        <p:spPr bwMode="auto">
          <a:xfrm rot="331631">
            <a:off x="6569075" y="1693863"/>
            <a:ext cx="2357438" cy="2190750"/>
          </a:xfrm>
          <a:prstGeom prst="rect">
            <a:avLst/>
          </a:prstGeom>
          <a:noFill/>
          <a:ln w="9525">
            <a:noFill/>
            <a:miter lim="800000"/>
            <a:headEnd/>
            <a:tailEnd/>
          </a:ln>
        </p:spPr>
      </p:pic>
      <p:grpSp>
        <p:nvGrpSpPr>
          <p:cNvPr id="30725" name="Group 4"/>
          <p:cNvGrpSpPr>
            <a:grpSpLocks/>
          </p:cNvGrpSpPr>
          <p:nvPr/>
        </p:nvGrpSpPr>
        <p:grpSpPr bwMode="auto">
          <a:xfrm>
            <a:off x="614363" y="2919413"/>
            <a:ext cx="4808537" cy="3327400"/>
            <a:chOff x="614752" y="2920145"/>
            <a:chExt cx="4808667" cy="3327023"/>
          </a:xfrm>
        </p:grpSpPr>
        <p:pic>
          <p:nvPicPr>
            <p:cNvPr id="30726" name="Picture 6" descr="http://www.agence-web-interactive.com/wp-content/uploads/2012/07/1_gestion-de-proj_cycle-460x280.jpg"/>
            <p:cNvPicPr>
              <a:picLocks noChangeAspect="1" noChangeArrowheads="1"/>
            </p:cNvPicPr>
            <p:nvPr/>
          </p:nvPicPr>
          <p:blipFill>
            <a:blip r:embed="rId4"/>
            <a:srcRect/>
            <a:stretch>
              <a:fillRect/>
            </a:stretch>
          </p:blipFill>
          <p:spPr bwMode="auto">
            <a:xfrm>
              <a:off x="614752" y="2920145"/>
              <a:ext cx="4808667" cy="3327023"/>
            </a:xfrm>
            <a:prstGeom prst="rect">
              <a:avLst/>
            </a:prstGeom>
            <a:noFill/>
            <a:ln w="9525">
              <a:noFill/>
              <a:miter lim="800000"/>
              <a:headEnd/>
              <a:tailEnd/>
            </a:ln>
          </p:spPr>
        </p:pic>
        <p:sp>
          <p:nvSpPr>
            <p:cNvPr id="2" name="Oval 1"/>
            <p:cNvSpPr/>
            <p:nvPr/>
          </p:nvSpPr>
          <p:spPr>
            <a:xfrm>
              <a:off x="2286434" y="3836028"/>
              <a:ext cx="1295435" cy="1371445"/>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30000"/>
                </a:lnSpc>
                <a:spcBef>
                  <a:spcPts val="0"/>
                </a:spcBef>
                <a:spcAft>
                  <a:spcPts val="0"/>
                </a:spcAft>
                <a:defRPr/>
              </a:pPr>
              <a:r>
                <a:rPr lang="fr-FR" sz="2000" dirty="0">
                  <a:solidFill>
                    <a:schemeClr val="tx1"/>
                  </a:solidFill>
                </a:rPr>
                <a:t>Projet de S.I.</a:t>
              </a:r>
            </a:p>
          </p:txBody>
        </p:sp>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a:stretch>
            <a:fillRect/>
          </a:stretch>
        </p:blipFill>
        <p:spPr bwMode="auto">
          <a:xfrm>
            <a:off x="3165475" y="1801813"/>
            <a:ext cx="5410200" cy="4748212"/>
          </a:xfrm>
          <a:prstGeom prst="rect">
            <a:avLst/>
          </a:prstGeom>
          <a:noFill/>
          <a:ln w="9525">
            <a:noFill/>
            <a:miter lim="800000"/>
            <a:headEnd/>
            <a:tailEnd/>
          </a:ln>
        </p:spPr>
      </p:pic>
      <p:sp>
        <p:nvSpPr>
          <p:cNvPr id="32770" name="ZoneTexte 4"/>
          <p:cNvSpPr txBox="1">
            <a:spLocks noChangeArrowheads="1"/>
          </p:cNvSpPr>
          <p:nvPr/>
        </p:nvSpPr>
        <p:spPr bwMode="auto">
          <a:xfrm>
            <a:off x="0" y="5370513"/>
            <a:ext cx="2363788" cy="1168400"/>
          </a:xfrm>
          <a:prstGeom prst="rect">
            <a:avLst/>
          </a:prstGeom>
          <a:noFill/>
          <a:ln w="9525">
            <a:noFill/>
            <a:miter lim="800000"/>
            <a:headEnd/>
            <a:tailEnd/>
          </a:ln>
        </p:spPr>
        <p:txBody>
          <a:bodyPr>
            <a:spAutoFit/>
          </a:bodyPr>
          <a:lstStyle/>
          <a:p>
            <a:pPr algn="ctr"/>
            <a:r>
              <a:rPr lang="fr-FR" sz="1400">
                <a:latin typeface="Calibri" pitchFamily="34" charset="0"/>
                <a:hlinkClick r:id="rId4"/>
              </a:rPr>
              <a:t>le programme d’enseignement </a:t>
            </a:r>
            <a:r>
              <a:rPr lang="fr-FR" sz="1400">
                <a:latin typeface="Calibri" pitchFamily="34" charset="0"/>
              </a:rPr>
              <a:t>de la spécialité SIG </a:t>
            </a:r>
          </a:p>
          <a:p>
            <a:pPr algn="ctr"/>
            <a:r>
              <a:rPr lang="fr-FR" sz="1400">
                <a:latin typeface="Calibri" pitchFamily="34" charset="0"/>
              </a:rPr>
              <a:t>(6h hebdomadaires en terminale).</a:t>
            </a:r>
          </a:p>
        </p:txBody>
      </p:sp>
      <p:sp>
        <p:nvSpPr>
          <p:cNvPr id="32771" name="Title 2"/>
          <p:cNvSpPr>
            <a:spLocks noGrp="1"/>
          </p:cNvSpPr>
          <p:nvPr>
            <p:ph type="title"/>
          </p:nvPr>
        </p:nvSpPr>
        <p:spPr/>
        <p:txBody>
          <a:bodyPr/>
          <a:lstStyle/>
          <a:p>
            <a:endParaRPr lang="fr-FR" smtClean="0"/>
          </a:p>
        </p:txBody>
      </p:sp>
      <p:sp>
        <p:nvSpPr>
          <p:cNvPr id="7" name="Text Box 18"/>
          <p:cNvSpPr txBox="1"/>
          <p:nvPr/>
        </p:nvSpPr>
        <p:spPr>
          <a:xfrm>
            <a:off x="323850" y="1931988"/>
            <a:ext cx="2332038"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Je</a:t>
            </a:r>
          </a:p>
          <a:p>
            <a:pPr fontAlgn="auto">
              <a:spcBef>
                <a:spcPts val="0"/>
              </a:spcBef>
              <a:spcAft>
                <a:spcPts val="0"/>
              </a:spcAft>
              <a:defRPr/>
            </a:pPr>
            <a:r>
              <a:rPr lang="en-US" sz="2800" b="1" dirty="0" err="1">
                <a:solidFill>
                  <a:srgbClr val="FF0000"/>
                </a:solidFill>
                <a:latin typeface="Trebuchet MS"/>
                <a:ea typeface="ＭＳ 明朝"/>
                <a:cs typeface="Interstate Light"/>
              </a:rPr>
              <a:t>l’étudie</a:t>
            </a:r>
            <a:r>
              <a:rPr lang="en-US" sz="2800" b="1" dirty="0">
                <a:solidFill>
                  <a:srgbClr val="FF0000"/>
                </a:solidFill>
                <a:latin typeface="Trebuchet MS"/>
                <a:ea typeface="ＭＳ 明朝"/>
                <a:cs typeface="Interstate Light"/>
              </a:rPr>
              <a:t>…</a:t>
            </a:r>
            <a:endParaRPr lang="fr-CA" sz="1600" dirty="0">
              <a:solidFill>
                <a:srgbClr val="FF0000"/>
              </a:solidFill>
              <a:latin typeface="Interstate Light"/>
              <a:ea typeface="ＭＳ 明朝"/>
              <a:cs typeface="Interstate Light"/>
            </a:endParaRPr>
          </a:p>
        </p:txBody>
      </p:sp>
      <p:sp>
        <p:nvSpPr>
          <p:cNvPr id="6" name="Rounded Rectangle 5"/>
          <p:cNvSpPr/>
          <p:nvPr/>
        </p:nvSpPr>
        <p:spPr>
          <a:xfrm>
            <a:off x="3267075" y="5611813"/>
            <a:ext cx="1846263" cy="434975"/>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2774" name="Picture 7"/>
          <p:cNvPicPr>
            <a:picLocks noChangeAspect="1"/>
          </p:cNvPicPr>
          <p:nvPr/>
        </p:nvPicPr>
        <p:blipFill>
          <a:blip r:embed="rId5"/>
          <a:srcRect/>
          <a:stretch>
            <a:fillRect/>
          </a:stretch>
        </p:blipFill>
        <p:spPr bwMode="auto">
          <a:xfrm rot="10582069">
            <a:off x="2201863" y="5645150"/>
            <a:ext cx="1054100" cy="374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flipV="1">
            <a:off x="4343400" y="1931988"/>
            <a:ext cx="1231900" cy="4773612"/>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2" name="Text Box 18"/>
          <p:cNvSpPr txBox="1"/>
          <p:nvPr/>
        </p:nvSpPr>
        <p:spPr>
          <a:xfrm>
            <a:off x="323850" y="1931988"/>
            <a:ext cx="2332038"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Je</a:t>
            </a:r>
          </a:p>
          <a:p>
            <a:pPr fontAlgn="auto">
              <a:spcBef>
                <a:spcPts val="0"/>
              </a:spcBef>
              <a:spcAft>
                <a:spcPts val="0"/>
              </a:spcAft>
              <a:defRPr/>
            </a:pPr>
            <a:r>
              <a:rPr lang="en-US" sz="2800" b="1" dirty="0" err="1">
                <a:solidFill>
                  <a:srgbClr val="FF0000"/>
                </a:solidFill>
                <a:latin typeface="Trebuchet MS"/>
                <a:ea typeface="ＭＳ 明朝"/>
                <a:cs typeface="Interstate Light"/>
              </a:rPr>
              <a:t>l’étudie</a:t>
            </a:r>
            <a:r>
              <a:rPr lang="en-US" sz="2800" b="1" dirty="0">
                <a:solidFill>
                  <a:srgbClr val="FF0000"/>
                </a:solidFill>
                <a:latin typeface="Trebuchet MS"/>
                <a:ea typeface="ＭＳ 明朝"/>
                <a:cs typeface="Interstate Light"/>
              </a:rPr>
              <a:t>…</a:t>
            </a:r>
            <a:endParaRPr lang="fr-CA" sz="1600" dirty="0">
              <a:solidFill>
                <a:srgbClr val="FF0000"/>
              </a:solidFill>
              <a:latin typeface="Interstate Light"/>
              <a:ea typeface="ＭＳ 明朝"/>
              <a:cs typeface="Interstate Light"/>
            </a:endParaRPr>
          </a:p>
        </p:txBody>
      </p:sp>
      <p:graphicFrame>
        <p:nvGraphicFramePr>
          <p:cNvPr id="3" name="Diagram 2"/>
          <p:cNvGraphicFramePr/>
          <p:nvPr/>
        </p:nvGraphicFramePr>
        <p:xfrm>
          <a:off x="1651000" y="1983148"/>
          <a:ext cx="72771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0" name="TextBox 6"/>
          <p:cNvSpPr txBox="1">
            <a:spLocks noChangeArrowheads="1"/>
          </p:cNvSpPr>
          <p:nvPr/>
        </p:nvSpPr>
        <p:spPr bwMode="auto">
          <a:xfrm rot="-393703">
            <a:off x="203200" y="4460875"/>
            <a:ext cx="1325563" cy="1200150"/>
          </a:xfrm>
          <a:prstGeom prst="rect">
            <a:avLst/>
          </a:prstGeom>
          <a:noFill/>
          <a:ln w="9525">
            <a:noFill/>
            <a:miter lim="800000"/>
            <a:headEnd/>
            <a:tailEnd/>
          </a:ln>
        </p:spPr>
        <p:txBody>
          <a:bodyPr>
            <a:spAutoFit/>
          </a:bodyPr>
          <a:lstStyle/>
          <a:p>
            <a:pPr algn="ctr"/>
            <a:r>
              <a:rPr lang="fr-FR">
                <a:latin typeface="Calibri" pitchFamily="34" charset="0"/>
              </a:rPr>
              <a:t>Je le place au centre de ma formation</a:t>
            </a:r>
          </a:p>
        </p:txBody>
      </p:sp>
      <p:sp>
        <p:nvSpPr>
          <p:cNvPr id="34821" name="TextBox 7"/>
          <p:cNvSpPr txBox="1">
            <a:spLocks noChangeArrowheads="1"/>
          </p:cNvSpPr>
          <p:nvPr/>
        </p:nvSpPr>
        <p:spPr bwMode="auto">
          <a:xfrm rot="410514">
            <a:off x="7621588" y="1917700"/>
            <a:ext cx="1455737" cy="1200150"/>
          </a:xfrm>
          <a:prstGeom prst="rect">
            <a:avLst/>
          </a:prstGeom>
          <a:noFill/>
          <a:ln w="9525">
            <a:noFill/>
            <a:miter lim="800000"/>
            <a:headEnd/>
            <a:tailEnd/>
          </a:ln>
        </p:spPr>
        <p:txBody>
          <a:bodyPr>
            <a:spAutoFit/>
          </a:bodyPr>
          <a:lstStyle/>
          <a:p>
            <a:pPr algn="ctr"/>
            <a:r>
              <a:rPr lang="fr-FR">
                <a:latin typeface="Calibri" pitchFamily="34" charset="0"/>
              </a:rPr>
              <a:t>Il constitue une partie de mon programme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769938" y="1724025"/>
            <a:ext cx="8101012" cy="5051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p:nvPr/>
        </p:nvSpPr>
        <p:spPr>
          <a:xfrm>
            <a:off x="323850" y="1931988"/>
            <a:ext cx="2390775"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La connaissance du 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Un </a:t>
            </a:r>
            <a:r>
              <a:rPr lang="en-US" sz="2800" b="1" dirty="0" err="1">
                <a:solidFill>
                  <a:srgbClr val="FF0000"/>
                </a:solidFill>
                <a:latin typeface="Trebuchet MS"/>
                <a:ea typeface="ＭＳ 明朝"/>
                <a:cs typeface="Interstate Light"/>
              </a:rPr>
              <a:t>atout</a:t>
            </a:r>
            <a:r>
              <a:rPr lang="en-US" sz="2800" b="1" dirty="0">
                <a:solidFill>
                  <a:srgbClr val="FF0000"/>
                </a:solidFill>
                <a:latin typeface="Trebuchet MS"/>
                <a:ea typeface="ＭＳ 明朝"/>
                <a:cs typeface="Interstate Light"/>
              </a:rPr>
              <a:t> pour </a:t>
            </a:r>
            <a:r>
              <a:rPr lang="en-US" sz="2800" b="1" dirty="0" err="1">
                <a:solidFill>
                  <a:srgbClr val="FF0000"/>
                </a:solidFill>
                <a:latin typeface="Trebuchet MS"/>
                <a:ea typeface="ＭＳ 明朝"/>
                <a:cs typeface="Interstate Light"/>
              </a:rPr>
              <a:t>tous</a:t>
            </a:r>
            <a:r>
              <a:rPr lang="en-US" sz="2800" b="1" dirty="0">
                <a:solidFill>
                  <a:srgbClr val="FF0000"/>
                </a:solidFill>
                <a:latin typeface="Trebuchet MS"/>
                <a:ea typeface="ＭＳ 明朝"/>
                <a:cs typeface="Interstate Light"/>
              </a:rPr>
              <a:t> les métiers</a:t>
            </a:r>
            <a:endParaRPr lang="fr-CA" sz="1600" dirty="0">
              <a:solidFill>
                <a:srgbClr val="FF0000"/>
              </a:solidFill>
              <a:latin typeface="Interstate Light"/>
              <a:ea typeface="ＭＳ 明朝"/>
              <a:cs typeface="Interstate Light"/>
            </a:endParaRPr>
          </a:p>
        </p:txBody>
      </p:sp>
      <p:graphicFrame>
        <p:nvGraphicFramePr>
          <p:cNvPr id="4" name="Diagram 3"/>
          <p:cNvGraphicFramePr/>
          <p:nvPr/>
        </p:nvGraphicFramePr>
        <p:xfrm>
          <a:off x="2754765" y="23135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TextBox 4"/>
          <p:cNvSpPr txBox="1">
            <a:spLocks noChangeArrowheads="1"/>
          </p:cNvSpPr>
          <p:nvPr/>
        </p:nvSpPr>
        <p:spPr bwMode="auto">
          <a:xfrm>
            <a:off x="3640138" y="2736850"/>
            <a:ext cx="1557337" cy="461963"/>
          </a:xfrm>
          <a:prstGeom prst="rect">
            <a:avLst/>
          </a:prstGeom>
          <a:noFill/>
          <a:ln w="9525">
            <a:noFill/>
            <a:miter lim="800000"/>
            <a:headEnd/>
            <a:tailEnd/>
          </a:ln>
        </p:spPr>
        <p:txBody>
          <a:bodyPr>
            <a:spAutoFit/>
          </a:bodyPr>
          <a:lstStyle/>
          <a:p>
            <a:r>
              <a:rPr lang="fr-FR" sz="1200">
                <a:latin typeface="Calibri" pitchFamily="34" charset="0"/>
              </a:rPr>
              <a:t>Création d’applications</a:t>
            </a:r>
          </a:p>
        </p:txBody>
      </p:sp>
      <p:sp>
        <p:nvSpPr>
          <p:cNvPr id="37892" name="TextBox 5"/>
          <p:cNvSpPr txBox="1">
            <a:spLocks noChangeArrowheads="1"/>
          </p:cNvSpPr>
          <p:nvPr/>
        </p:nvSpPr>
        <p:spPr bwMode="auto">
          <a:xfrm>
            <a:off x="1239838" y="4779963"/>
            <a:ext cx="1350962" cy="646112"/>
          </a:xfrm>
          <a:prstGeom prst="rect">
            <a:avLst/>
          </a:prstGeom>
          <a:noFill/>
          <a:ln w="9525">
            <a:noFill/>
            <a:miter lim="800000"/>
            <a:headEnd/>
            <a:tailEnd/>
          </a:ln>
        </p:spPr>
        <p:txBody>
          <a:bodyPr>
            <a:spAutoFit/>
          </a:bodyPr>
          <a:lstStyle/>
          <a:p>
            <a:r>
              <a:rPr lang="fr-FR">
                <a:latin typeface="Calibri" pitchFamily="34" charset="0"/>
              </a:rPr>
              <a:t>Meilleure réactivité</a:t>
            </a:r>
          </a:p>
        </p:txBody>
      </p:sp>
      <p:sp>
        <p:nvSpPr>
          <p:cNvPr id="37893" name="TextBox 6"/>
          <p:cNvSpPr txBox="1">
            <a:spLocks noChangeArrowheads="1"/>
          </p:cNvSpPr>
          <p:nvPr/>
        </p:nvSpPr>
        <p:spPr bwMode="auto">
          <a:xfrm>
            <a:off x="7410450" y="2068513"/>
            <a:ext cx="1439863" cy="646112"/>
          </a:xfrm>
          <a:prstGeom prst="rect">
            <a:avLst/>
          </a:prstGeom>
          <a:noFill/>
          <a:ln w="9525">
            <a:noFill/>
            <a:miter lim="800000"/>
            <a:headEnd/>
            <a:tailEnd/>
          </a:ln>
        </p:spPr>
        <p:txBody>
          <a:bodyPr>
            <a:spAutoFit/>
          </a:bodyPr>
          <a:lstStyle/>
          <a:p>
            <a:r>
              <a:rPr lang="fr-FR">
                <a:latin typeface="Calibri" pitchFamily="34" charset="0"/>
              </a:rPr>
              <a:t>Avantage concurrentiel</a:t>
            </a:r>
          </a:p>
        </p:txBody>
      </p:sp>
      <p:sp>
        <p:nvSpPr>
          <p:cNvPr id="37894" name="TextBox 7"/>
          <p:cNvSpPr txBox="1">
            <a:spLocks noChangeArrowheads="1"/>
          </p:cNvSpPr>
          <p:nvPr/>
        </p:nvSpPr>
        <p:spPr bwMode="auto">
          <a:xfrm>
            <a:off x="1544638" y="5954713"/>
            <a:ext cx="2444750" cy="646112"/>
          </a:xfrm>
          <a:prstGeom prst="rect">
            <a:avLst/>
          </a:prstGeom>
          <a:noFill/>
          <a:ln w="9525">
            <a:noFill/>
            <a:miter lim="800000"/>
            <a:headEnd/>
            <a:tailEnd/>
          </a:ln>
        </p:spPr>
        <p:txBody>
          <a:bodyPr>
            <a:spAutoFit/>
          </a:bodyPr>
          <a:lstStyle/>
          <a:p>
            <a:r>
              <a:rPr lang="fr-FR">
                <a:latin typeface="Calibri" pitchFamily="34" charset="0"/>
              </a:rPr>
              <a:t>Communication interne performante</a:t>
            </a:r>
          </a:p>
        </p:txBody>
      </p:sp>
      <p:sp>
        <p:nvSpPr>
          <p:cNvPr id="37895" name="TextBox 8"/>
          <p:cNvSpPr txBox="1">
            <a:spLocks noChangeArrowheads="1"/>
          </p:cNvSpPr>
          <p:nvPr/>
        </p:nvSpPr>
        <p:spPr bwMode="auto">
          <a:xfrm>
            <a:off x="7188200" y="6054725"/>
            <a:ext cx="2095500" cy="646113"/>
          </a:xfrm>
          <a:prstGeom prst="rect">
            <a:avLst/>
          </a:prstGeom>
          <a:noFill/>
          <a:ln w="9525">
            <a:noFill/>
            <a:miter lim="800000"/>
            <a:headEnd/>
            <a:tailEnd/>
          </a:ln>
        </p:spPr>
        <p:txBody>
          <a:bodyPr>
            <a:spAutoFit/>
          </a:bodyPr>
          <a:lstStyle/>
          <a:p>
            <a:r>
              <a:rPr lang="fr-FR">
                <a:latin typeface="Calibri" pitchFamily="34" charset="0"/>
              </a:rPr>
              <a:t>Meilleur service au client</a:t>
            </a:r>
          </a:p>
        </p:txBody>
      </p:sp>
      <p:sp>
        <p:nvSpPr>
          <p:cNvPr id="37896" name="TextBox 9"/>
          <p:cNvSpPr txBox="1">
            <a:spLocks noChangeArrowheads="1"/>
          </p:cNvSpPr>
          <p:nvPr/>
        </p:nvSpPr>
        <p:spPr bwMode="auto">
          <a:xfrm>
            <a:off x="7410450" y="3573463"/>
            <a:ext cx="2043113" cy="307975"/>
          </a:xfrm>
          <a:prstGeom prst="rect">
            <a:avLst/>
          </a:prstGeom>
          <a:noFill/>
          <a:ln w="9525">
            <a:noFill/>
            <a:miter lim="800000"/>
            <a:headEnd/>
            <a:tailEnd/>
          </a:ln>
        </p:spPr>
        <p:txBody>
          <a:bodyPr>
            <a:spAutoFit/>
          </a:bodyPr>
          <a:lstStyle/>
          <a:p>
            <a:r>
              <a:rPr lang="fr-FR" sz="1400">
                <a:latin typeface="Calibri" pitchFamily="34" charset="0"/>
              </a:rPr>
              <a:t>Aide à la décision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p:nvPr/>
        </p:nvSpPr>
        <p:spPr>
          <a:xfrm>
            <a:off x="323850" y="1931988"/>
            <a:ext cx="2390775"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Il </a:t>
            </a:r>
            <a:r>
              <a:rPr lang="en-US" sz="2800" b="1" dirty="0" err="1">
                <a:solidFill>
                  <a:srgbClr val="FF0000"/>
                </a:solidFill>
                <a:latin typeface="Trebuchet MS"/>
                <a:ea typeface="ＭＳ 明朝"/>
                <a:cs typeface="Interstate Light"/>
              </a:rPr>
              <a:t>m’ouvre</a:t>
            </a:r>
            <a:r>
              <a:rPr lang="en-US" sz="2800" b="1" dirty="0">
                <a:solidFill>
                  <a:srgbClr val="FF0000"/>
                </a:solidFill>
                <a:latin typeface="Trebuchet MS"/>
                <a:ea typeface="ＭＳ 明朝"/>
                <a:cs typeface="Interstate Light"/>
              </a:rPr>
              <a:t> des perspectives…</a:t>
            </a:r>
            <a:endParaRPr lang="fr-CA" sz="1600" dirty="0">
              <a:solidFill>
                <a:srgbClr val="FF0000"/>
              </a:solidFill>
              <a:latin typeface="Interstate Light"/>
              <a:ea typeface="ＭＳ 明朝"/>
              <a:cs typeface="Interstate Light"/>
            </a:endParaRPr>
          </a:p>
        </p:txBody>
      </p:sp>
      <p:pic>
        <p:nvPicPr>
          <p:cNvPr id="38914" name="Picture 4"/>
          <p:cNvPicPr>
            <a:picLocks noChangeAspect="1"/>
          </p:cNvPicPr>
          <p:nvPr/>
        </p:nvPicPr>
        <p:blipFill>
          <a:blip r:embed="rId2"/>
          <a:srcRect/>
          <a:stretch>
            <a:fillRect/>
          </a:stretch>
        </p:blipFill>
        <p:spPr bwMode="auto">
          <a:xfrm>
            <a:off x="323850" y="5232400"/>
            <a:ext cx="1720850" cy="1217613"/>
          </a:xfrm>
          <a:prstGeom prst="rect">
            <a:avLst/>
          </a:prstGeom>
          <a:noFill/>
          <a:ln w="9525">
            <a:noFill/>
            <a:miter lim="800000"/>
            <a:headEnd/>
            <a:tailEnd/>
          </a:ln>
        </p:spPr>
      </p:pic>
      <p:pic>
        <p:nvPicPr>
          <p:cNvPr id="3" name="Picture 2">
            <a:hlinkClick r:id="rId3"/>
          </p:cNvPr>
          <p:cNvPicPr>
            <a:picLocks noChangeAspect="1"/>
          </p:cNvPicPr>
          <p:nvPr/>
        </p:nvPicPr>
        <p:blipFill>
          <a:blip r:embed="rId4"/>
          <a:stretch>
            <a:fillRect/>
          </a:stretch>
        </p:blipFill>
        <p:spPr>
          <a:xfrm>
            <a:off x="3778250" y="2147888"/>
            <a:ext cx="4935538" cy="3008312"/>
          </a:xfrm>
          <a:prstGeom prst="rect">
            <a:avLst/>
          </a:prstGeom>
          <a:effectLst>
            <a:outerShdw blurRad="50800" dist="127000" dir="2700000" algn="tl" rotWithShape="0">
              <a:srgbClr val="000000">
                <a:alpha val="43000"/>
              </a:srgbClr>
            </a:outerShdw>
          </a:effectLst>
        </p:spPr>
      </p:pic>
      <p:sp>
        <p:nvSpPr>
          <p:cNvPr id="38916" name="Rectangle 3"/>
          <p:cNvSpPr>
            <a:spLocks noChangeArrowheads="1"/>
          </p:cNvSpPr>
          <p:nvPr/>
        </p:nvSpPr>
        <p:spPr bwMode="auto">
          <a:xfrm>
            <a:off x="5343525" y="5821363"/>
            <a:ext cx="3800475" cy="1201737"/>
          </a:xfrm>
          <a:prstGeom prst="rect">
            <a:avLst/>
          </a:prstGeom>
          <a:noFill/>
          <a:ln w="9525">
            <a:noFill/>
            <a:miter lim="800000"/>
            <a:headEnd/>
            <a:tailEnd/>
          </a:ln>
        </p:spPr>
        <p:txBody>
          <a:bodyPr wrap="none">
            <a:spAutoFit/>
          </a:bodyPr>
          <a:lstStyle/>
          <a:p>
            <a:r>
              <a:rPr lang="pl-PL">
                <a:latin typeface="Calibri" pitchFamily="34" charset="0"/>
                <a:hlinkClick r:id="rId5"/>
              </a:rPr>
              <a:t>http://metiers.internet.gouv.fr/</a:t>
            </a:r>
            <a:endParaRPr lang="pl-PL">
              <a:latin typeface="Calibri" pitchFamily="34" charset="0"/>
            </a:endParaRPr>
          </a:p>
          <a:p>
            <a:r>
              <a:rPr lang="fr-FR">
                <a:latin typeface="Calibri" pitchFamily="34" charset="0"/>
                <a:hlinkClick r:id="rId6"/>
              </a:rPr>
              <a:t>http://www.metiers-du-numerique.fr/</a:t>
            </a:r>
            <a:endParaRPr lang="fr-FR">
              <a:latin typeface="Calibri" pitchFamily="34" charset="0"/>
            </a:endParaRPr>
          </a:p>
          <a:p>
            <a:endParaRPr lang="pl-PL">
              <a:latin typeface="Calibri" pitchFamily="34" charset="0"/>
            </a:endParaRPr>
          </a:p>
          <a:p>
            <a:endParaRPr lang="fr-FR">
              <a:latin typeface="Calibri" pitchFamily="34" charset="0"/>
            </a:endParaRPr>
          </a:p>
        </p:txBody>
      </p:sp>
      <p:pic>
        <p:nvPicPr>
          <p:cNvPr id="38917" name="Picture 5" descr="fleche-gauche2.jpg"/>
          <p:cNvPicPr>
            <a:picLocks noChangeAspect="1"/>
          </p:cNvPicPr>
          <p:nvPr/>
        </p:nvPicPr>
        <p:blipFill>
          <a:blip r:embed="rId7"/>
          <a:srcRect/>
          <a:stretch>
            <a:fillRect/>
          </a:stretch>
        </p:blipFill>
        <p:spPr bwMode="auto">
          <a:xfrm rot="-9638502">
            <a:off x="4575175" y="5942013"/>
            <a:ext cx="817563" cy="544512"/>
          </a:xfrm>
          <a:prstGeom prst="rect">
            <a:avLst/>
          </a:prstGeom>
          <a:noFill/>
          <a:ln w="9525">
            <a:noFill/>
            <a:miter lim="800000"/>
            <a:headEnd/>
            <a:tailEnd/>
          </a:ln>
        </p:spPr>
      </p:pic>
      <p:sp>
        <p:nvSpPr>
          <p:cNvPr id="38918" name="TextBox 6"/>
          <p:cNvSpPr txBox="1">
            <a:spLocks noChangeArrowheads="1"/>
          </p:cNvSpPr>
          <p:nvPr/>
        </p:nvSpPr>
        <p:spPr bwMode="auto">
          <a:xfrm rot="-486522">
            <a:off x="3133725" y="5548313"/>
            <a:ext cx="1631950" cy="1200150"/>
          </a:xfrm>
          <a:prstGeom prst="rect">
            <a:avLst/>
          </a:prstGeom>
          <a:noFill/>
          <a:ln w="9525">
            <a:noFill/>
            <a:miter lim="800000"/>
            <a:headEnd/>
            <a:tailEnd/>
          </a:ln>
        </p:spPr>
        <p:txBody>
          <a:bodyPr>
            <a:spAutoFit/>
          </a:bodyPr>
          <a:lstStyle/>
          <a:p>
            <a:r>
              <a:rPr lang="fr-FR">
                <a:latin typeface="Beautiful Every Time"/>
                <a:ea typeface="Beautiful Every Time"/>
                <a:cs typeface="Beautiful Every Time"/>
              </a:rPr>
              <a:t>J’explore les métiers du numérique et de l’Internet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0"/>
          <p:cNvPicPr>
            <a:picLocks noChangeAspect="1"/>
          </p:cNvPicPr>
          <p:nvPr/>
        </p:nvPicPr>
        <p:blipFill>
          <a:blip r:embed="rId3"/>
          <a:srcRect/>
          <a:stretch>
            <a:fillRect/>
          </a:stretch>
        </p:blipFill>
        <p:spPr bwMode="auto">
          <a:xfrm>
            <a:off x="6189663" y="5108575"/>
            <a:ext cx="2976562" cy="1658938"/>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4" cstate="screen">
            <a:extLst>
              <a:ext uri="{28A0092B-C50C-407E-A947-70E740481C1C}"/>
            </a:extLst>
          </a:blip>
          <a:srcRect l="4847" t="1968" r="5282" b="3416"/>
          <a:stretch/>
        </p:blipFill>
        <p:spPr bwMode="auto">
          <a:xfrm rot="280172">
            <a:off x="2729901" y="2528306"/>
            <a:ext cx="3951340" cy="4019429"/>
          </a:xfrm>
          <a:prstGeom prst="ellipse">
            <a:avLst/>
          </a:prstGeom>
          <a:noFill/>
          <a:ln>
            <a:noFill/>
          </a:ln>
          <a:effectLst>
            <a:outerShdw blurRad="123825" dist="190500" dir="6840000" algn="tl" rotWithShape="0">
              <a:schemeClr val="tx1">
                <a:lumMod val="50000"/>
                <a:lumOff val="50000"/>
                <a:alpha val="43000"/>
              </a:schemeClr>
            </a:outerShdw>
          </a:effectLst>
          <a:extLst>
            <a:ext uri="{909E8E84-426E-40dd-AFC4-6F175D3DCCD1}"/>
            <a:ext uri="{91240B29-F687-4f45-9708-019B960494DF}"/>
          </a:extLst>
        </p:spPr>
      </p:pic>
      <p:sp>
        <p:nvSpPr>
          <p:cNvPr id="39939" name="Rectangle 5"/>
          <p:cNvSpPr>
            <a:spLocks noChangeArrowheads="1"/>
          </p:cNvSpPr>
          <p:nvPr/>
        </p:nvSpPr>
        <p:spPr bwMode="auto">
          <a:xfrm>
            <a:off x="6472238" y="2752725"/>
            <a:ext cx="2505075" cy="307975"/>
          </a:xfrm>
          <a:prstGeom prst="rect">
            <a:avLst/>
          </a:prstGeom>
          <a:noFill/>
          <a:ln w="9525">
            <a:noFill/>
            <a:miter lim="800000"/>
            <a:headEnd/>
            <a:tailEnd/>
          </a:ln>
        </p:spPr>
        <p:txBody>
          <a:bodyPr wrap="none">
            <a:spAutoFit/>
          </a:bodyPr>
          <a:lstStyle/>
          <a:p>
            <a:r>
              <a:rPr lang="fr-FR" sz="1400">
                <a:latin typeface="Calibri" pitchFamily="34" charset="0"/>
                <a:hlinkClick r:id="rId5"/>
              </a:rPr>
              <a:t>http://metiers.internet.gouv.fr/</a:t>
            </a:r>
            <a:endParaRPr lang="fr-FR" sz="1400">
              <a:latin typeface="Calibri" pitchFamily="34" charset="0"/>
            </a:endParaRPr>
          </a:p>
        </p:txBody>
      </p:sp>
      <p:sp>
        <p:nvSpPr>
          <p:cNvPr id="13" name="Text Box 18"/>
          <p:cNvSpPr txBox="1"/>
          <p:nvPr/>
        </p:nvSpPr>
        <p:spPr>
          <a:xfrm>
            <a:off x="6472238" y="1944688"/>
            <a:ext cx="2332037"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FR" sz="2000" b="1" dirty="0">
                <a:solidFill>
                  <a:schemeClr val="tx1"/>
                </a:solidFill>
                <a:latin typeface="Trebuchet MS"/>
                <a:ea typeface="ＭＳ 明朝"/>
                <a:cs typeface="Interstate Light"/>
              </a:rPr>
              <a:t>Les métiers de l’Internet</a:t>
            </a:r>
            <a:endParaRPr lang="en-US" sz="2000" b="1" dirty="0">
              <a:solidFill>
                <a:schemeClr val="tx1"/>
              </a:solidFill>
              <a:latin typeface="Trebuchet MS"/>
              <a:ea typeface="ＭＳ 明朝"/>
              <a:cs typeface="Interstate Light"/>
            </a:endParaRP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endParaRPr lang="fr-CA" sz="1600" dirty="0">
              <a:solidFill>
                <a:srgbClr val="FF0000"/>
              </a:solidFill>
              <a:latin typeface="Interstate Light"/>
              <a:ea typeface="ＭＳ 明朝"/>
              <a:cs typeface="Interstate Light"/>
            </a:endParaRPr>
          </a:p>
        </p:txBody>
      </p:sp>
      <p:sp>
        <p:nvSpPr>
          <p:cNvPr id="14" name="Text Box 18"/>
          <p:cNvSpPr txBox="1"/>
          <p:nvPr/>
        </p:nvSpPr>
        <p:spPr>
          <a:xfrm>
            <a:off x="323850" y="1931988"/>
            <a:ext cx="2390775"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Il </a:t>
            </a:r>
            <a:r>
              <a:rPr lang="en-US" sz="2800" b="1" dirty="0" err="1">
                <a:solidFill>
                  <a:srgbClr val="FF0000"/>
                </a:solidFill>
                <a:latin typeface="Trebuchet MS"/>
                <a:ea typeface="ＭＳ 明朝"/>
                <a:cs typeface="Interstate Light"/>
              </a:rPr>
              <a:t>m’ouvre</a:t>
            </a:r>
            <a:r>
              <a:rPr lang="en-US" sz="2800" b="1" dirty="0">
                <a:solidFill>
                  <a:srgbClr val="FF0000"/>
                </a:solidFill>
                <a:latin typeface="Trebuchet MS"/>
                <a:ea typeface="ＭＳ 明朝"/>
                <a:cs typeface="Interstate Light"/>
              </a:rPr>
              <a:t> des perspectives…</a:t>
            </a:r>
            <a:endParaRPr lang="fr-CA" sz="1600" dirty="0">
              <a:solidFill>
                <a:srgbClr val="FF0000"/>
              </a:solidFill>
              <a:latin typeface="Interstate Light"/>
              <a:ea typeface="ＭＳ 明朝"/>
              <a:cs typeface="Interstate Light"/>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p:nvPr/>
        </p:nvSpPr>
        <p:spPr>
          <a:xfrm>
            <a:off x="323850" y="1931988"/>
            <a:ext cx="2163763"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err="1">
                <a:solidFill>
                  <a:srgbClr val="FF0000"/>
                </a:solidFill>
                <a:latin typeface="Trebuchet MS"/>
                <a:ea typeface="ＭＳ 明朝"/>
                <a:cs typeface="Interstate Light"/>
              </a:rPr>
              <a:t>J’y</a:t>
            </a:r>
            <a:r>
              <a:rPr lang="en-US" sz="2800" b="1" dirty="0">
                <a:solidFill>
                  <a:srgbClr val="FF0000"/>
                </a:solidFill>
                <a:latin typeface="Trebuchet MS"/>
                <a:ea typeface="ＭＳ 明朝"/>
                <a:cs typeface="Interstate Light"/>
              </a:rPr>
              <a:t> </a:t>
            </a:r>
            <a:r>
              <a:rPr lang="en-US" sz="2800" b="1" dirty="0" err="1">
                <a:solidFill>
                  <a:srgbClr val="FF0000"/>
                </a:solidFill>
                <a:latin typeface="Trebuchet MS"/>
                <a:ea typeface="ＭＳ 明朝"/>
                <a:cs typeface="Interstate Light"/>
              </a:rPr>
              <a:t>crois</a:t>
            </a:r>
            <a:r>
              <a:rPr lang="en-US" sz="2800" b="1" dirty="0">
                <a:solidFill>
                  <a:srgbClr val="FF0000"/>
                </a:solidFill>
                <a:latin typeface="Trebuchet MS"/>
                <a:ea typeface="ＭＳ 明朝"/>
                <a:cs typeface="Interstate Light"/>
              </a:rPr>
              <a:t> pour </a:t>
            </a:r>
            <a:r>
              <a:rPr lang="en-US" sz="2800" b="1" dirty="0" err="1">
                <a:solidFill>
                  <a:srgbClr val="FF0000"/>
                </a:solidFill>
                <a:latin typeface="Trebuchet MS"/>
                <a:ea typeface="ＭＳ 明朝"/>
                <a:cs typeface="Interstate Light"/>
              </a:rPr>
              <a:t>mon</a:t>
            </a:r>
            <a:r>
              <a:rPr lang="en-US" sz="2800" b="1" dirty="0">
                <a:solidFill>
                  <a:srgbClr val="FF0000"/>
                </a:solidFill>
                <a:latin typeface="Trebuchet MS"/>
                <a:ea typeface="ＭＳ 明朝"/>
                <a:cs typeface="Interstate Light"/>
              </a:rPr>
              <a:t> </a:t>
            </a:r>
            <a:r>
              <a:rPr lang="en-US" sz="2800" b="1" dirty="0" err="1">
                <a:solidFill>
                  <a:srgbClr val="FF0000"/>
                </a:solidFill>
                <a:latin typeface="Trebuchet MS"/>
                <a:ea typeface="ＭＳ 明朝"/>
                <a:cs typeface="Interstate Light"/>
              </a:rPr>
              <a:t>avenir</a:t>
            </a:r>
            <a:r>
              <a:rPr lang="en-US" sz="2800" b="1" dirty="0">
                <a:solidFill>
                  <a:srgbClr val="FF0000"/>
                </a:solidFill>
                <a:latin typeface="Trebuchet MS"/>
                <a:ea typeface="ＭＳ 明朝"/>
                <a:cs typeface="Interstate Light"/>
              </a:rPr>
              <a:t>…</a:t>
            </a:r>
            <a:endParaRPr lang="fr-CA" sz="1600" dirty="0">
              <a:solidFill>
                <a:srgbClr val="FF0000"/>
              </a:solidFill>
              <a:latin typeface="Interstate Light"/>
              <a:ea typeface="ＭＳ 明朝"/>
              <a:cs typeface="Interstate Light"/>
            </a:endParaRPr>
          </a:p>
        </p:txBody>
      </p:sp>
      <p:sp>
        <p:nvSpPr>
          <p:cNvPr id="41986" name="Rectangle 2"/>
          <p:cNvSpPr>
            <a:spLocks noChangeArrowheads="1"/>
          </p:cNvSpPr>
          <p:nvPr/>
        </p:nvSpPr>
        <p:spPr bwMode="auto">
          <a:xfrm>
            <a:off x="2682875" y="1952625"/>
            <a:ext cx="5707063" cy="3386138"/>
          </a:xfrm>
          <a:prstGeom prst="rect">
            <a:avLst/>
          </a:prstGeom>
          <a:noFill/>
          <a:ln w="9525">
            <a:noFill/>
            <a:miter lim="800000"/>
            <a:headEnd/>
            <a:tailEnd/>
          </a:ln>
        </p:spPr>
        <p:txBody>
          <a:bodyPr>
            <a:spAutoFit/>
          </a:bodyPr>
          <a:lstStyle/>
          <a:p>
            <a:r>
              <a:rPr lang="en-US" i="1">
                <a:latin typeface="Calibri" pitchFamily="34" charset="0"/>
              </a:rPr>
              <a:t>“Do you want to spend the rest of your life selling sugared water or do you want a chance to change the world?”</a:t>
            </a:r>
            <a:r>
              <a:rPr lang="en-US">
                <a:latin typeface="Calibri" pitchFamily="34" charset="0"/>
              </a:rPr>
              <a:t> - </a:t>
            </a:r>
          </a:p>
          <a:p>
            <a:pPr algn="just"/>
            <a:r>
              <a:rPr lang="fr-FR" sz="3200" b="1" i="1">
                <a:latin typeface="Calibri" pitchFamily="34" charset="0"/>
              </a:rPr>
              <a:t>“Vous voulez passer le reste de votre vie à vendre de l’eau sucrée ou vous voulez tenter de changer le monde ?” </a:t>
            </a:r>
            <a:r>
              <a:rPr lang="en-US">
                <a:latin typeface="Calibri" pitchFamily="34" charset="0"/>
              </a:rPr>
              <a:t> </a:t>
            </a:r>
          </a:p>
          <a:p>
            <a:pPr algn="r"/>
            <a:r>
              <a:rPr lang="en-US" sz="1400" i="1">
                <a:latin typeface="Calibri" pitchFamily="34" charset="0"/>
              </a:rPr>
              <a:t>Steve Jobs à John Sculley, ancien CEO d’Apple</a:t>
            </a:r>
            <a:endParaRPr lang="fr-FR" sz="1400" i="1">
              <a:latin typeface="Calibri" pitchFamily="34" charset="0"/>
            </a:endParaRPr>
          </a:p>
        </p:txBody>
      </p:sp>
      <p:pic>
        <p:nvPicPr>
          <p:cNvPr id="41987" name="Picture 3"/>
          <p:cNvPicPr>
            <a:picLocks noChangeAspect="1"/>
          </p:cNvPicPr>
          <p:nvPr/>
        </p:nvPicPr>
        <p:blipFill>
          <a:blip r:embed="rId2"/>
          <a:srcRect/>
          <a:stretch>
            <a:fillRect/>
          </a:stretch>
        </p:blipFill>
        <p:spPr bwMode="auto">
          <a:xfrm rot="207665">
            <a:off x="6480175" y="5373688"/>
            <a:ext cx="1208088" cy="120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p:cNvPicPr>
          <p:nvPr/>
        </p:nvPicPr>
        <p:blipFill>
          <a:blip r:embed="rId2"/>
          <a:srcRect/>
          <a:stretch>
            <a:fillRect/>
          </a:stretch>
        </p:blipFill>
        <p:spPr bwMode="auto">
          <a:xfrm>
            <a:off x="323850" y="4543425"/>
            <a:ext cx="2228850" cy="2076450"/>
          </a:xfrm>
          <a:prstGeom prst="rect">
            <a:avLst/>
          </a:prstGeom>
          <a:noFill/>
          <a:ln w="9525">
            <a:noFill/>
            <a:miter lim="800000"/>
            <a:headEnd/>
            <a:tailEnd/>
          </a:ln>
        </p:spPr>
      </p:pic>
      <p:pic>
        <p:nvPicPr>
          <p:cNvPr id="2" name="Picture 1">
            <a:hlinkClick r:id="rId3"/>
          </p:cNvPr>
          <p:cNvPicPr>
            <a:picLocks noChangeAspect="1"/>
          </p:cNvPicPr>
          <p:nvPr/>
        </p:nvPicPr>
        <p:blipFill>
          <a:blip r:embed="rId4" cstate="screen">
            <a:extLst>
              <a:ext uri="{28A0092B-C50C-407E-A947-70E740481C1C}"/>
            </a:extLst>
          </a:blip>
          <a:stretch>
            <a:fillRect/>
          </a:stretch>
        </p:blipFill>
        <p:spPr>
          <a:xfrm rot="152715">
            <a:off x="3378833" y="2387542"/>
            <a:ext cx="4902129" cy="3282924"/>
          </a:xfrm>
          <a:prstGeom prst="rect">
            <a:avLst/>
          </a:prstGeom>
          <a:effectLst>
            <a:outerShdw blurRad="50800" dist="114300" dir="2700000" algn="tl" rotWithShape="0">
              <a:srgbClr val="000000">
                <a:alpha val="43000"/>
              </a:srgbClr>
            </a:outerShdw>
          </a:effectLst>
          <a:scene3d>
            <a:camera prst="orthographicFront"/>
            <a:lightRig rig="threePt" dir="t"/>
          </a:scene3d>
          <a:sp3d>
            <a:bevelT w="101600"/>
          </a:sp3d>
        </p:spPr>
      </p:pic>
      <p:sp>
        <p:nvSpPr>
          <p:cNvPr id="4" name="Text Box 18"/>
          <p:cNvSpPr txBox="1"/>
          <p:nvPr/>
        </p:nvSpPr>
        <p:spPr>
          <a:xfrm>
            <a:off x="323850" y="1931988"/>
            <a:ext cx="2332038"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fr-FR" sz="2800" b="1" dirty="0">
                <a:solidFill>
                  <a:srgbClr val="FF0000"/>
                </a:solidFill>
                <a:latin typeface="Trebuchet MS"/>
                <a:ea typeface="ＭＳ 明朝"/>
                <a:cs typeface="Interstate Light"/>
              </a:rPr>
              <a:t>J’ai envie d’en savoir plus</a:t>
            </a:r>
            <a:r>
              <a:rPr lang="en-US" sz="2800" b="1" dirty="0">
                <a:solidFill>
                  <a:srgbClr val="FF0000"/>
                </a:solidFill>
                <a:latin typeface="Trebuchet MS"/>
                <a:ea typeface="ＭＳ 明朝"/>
                <a:cs typeface="Interstate Light"/>
              </a:rPr>
              <a:t>…</a:t>
            </a:r>
            <a:endParaRPr lang="en-US" sz="2800" b="1" dirty="0">
              <a:solidFill>
                <a:srgbClr val="1F497D"/>
              </a:solidFill>
              <a:latin typeface="Trebuchet MS"/>
              <a:ea typeface="ＭＳ 明朝"/>
              <a:cs typeface="Interstate Light"/>
            </a:endParaRPr>
          </a:p>
          <a:p>
            <a:pPr fontAlgn="auto">
              <a:spcBef>
                <a:spcPts val="0"/>
              </a:spcBef>
              <a:spcAft>
                <a:spcPts val="0"/>
              </a:spcAft>
              <a:defRPr/>
            </a:pPr>
            <a:endParaRPr lang="en-US" sz="2000" b="1" dirty="0">
              <a:solidFill>
                <a:srgbClr val="1F497D"/>
              </a:solidFill>
              <a:latin typeface="Trebuchet MS"/>
              <a:ea typeface="ＭＳ 明朝"/>
              <a:cs typeface="Interstate Ligh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2552700" y="2414588"/>
            <a:ext cx="6083300" cy="3582987"/>
          </a:xfrm>
          <a:prstGeom prst="rect">
            <a:avLst/>
          </a:prstGeom>
          <a:effectLst>
            <a:outerShdw blurRad="50800" dist="127000" dir="2700000" algn="tl" rotWithShape="0">
              <a:srgbClr val="000000">
                <a:alpha val="43000"/>
              </a:srgbClr>
            </a:outerShdw>
          </a:effectLst>
        </p:spPr>
      </p:pic>
      <p:sp>
        <p:nvSpPr>
          <p:cNvPr id="3" name="Text Box 18"/>
          <p:cNvSpPr txBox="1"/>
          <p:nvPr/>
        </p:nvSpPr>
        <p:spPr>
          <a:xfrm>
            <a:off x="323850" y="1931988"/>
            <a:ext cx="1839913"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numérique au c</a:t>
            </a:r>
            <a:r>
              <a:rPr lang="fr-FR" sz="2000" b="1" dirty="0" err="1">
                <a:solidFill>
                  <a:srgbClr val="1F497D"/>
                </a:solidFill>
                <a:latin typeface="Trebuchet MS"/>
                <a:ea typeface="ＭＳ 明朝"/>
                <a:cs typeface="Interstate Light"/>
              </a:rPr>
              <a:t>œ</a:t>
            </a:r>
            <a:r>
              <a:rPr lang="fr-CA" sz="2000" b="1" dirty="0" err="1">
                <a:solidFill>
                  <a:srgbClr val="1F497D"/>
                </a:solidFill>
                <a:latin typeface="Trebuchet MS"/>
                <a:ea typeface="ＭＳ 明朝"/>
                <a:cs typeface="Interstate Light"/>
              </a:rPr>
              <a:t>ur</a:t>
            </a:r>
            <a:r>
              <a:rPr lang="fr-CA" sz="2000" b="1" dirty="0">
                <a:solidFill>
                  <a:srgbClr val="1F497D"/>
                </a:solidFill>
                <a:latin typeface="Trebuchet MS"/>
                <a:ea typeface="ＭＳ 明朝"/>
                <a:cs typeface="Interstate Light"/>
              </a:rPr>
              <a:t> de SIG</a:t>
            </a:r>
            <a:r>
              <a:rPr lang="en-US" sz="2000" b="1" dirty="0">
                <a:solidFill>
                  <a:srgbClr val="1F497D"/>
                </a:solidFill>
                <a:latin typeface="Trebuchet MS"/>
                <a:ea typeface="ＭＳ 明朝"/>
                <a:cs typeface="Interstate Light"/>
              </a:rPr>
              <a:t>…</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000" b="1" dirty="0">
                <a:solidFill>
                  <a:srgbClr val="1F497D"/>
                </a:solidFill>
                <a:latin typeface="Trebuchet MS"/>
                <a:ea typeface="ＭＳ 明朝"/>
                <a:cs typeface="Interstate Light"/>
              </a:rPr>
              <a:t>…</a:t>
            </a:r>
            <a:r>
              <a:rPr lang="en-US" sz="2000" b="1" dirty="0" err="1">
                <a:solidFill>
                  <a:srgbClr val="1F497D"/>
                </a:solidFill>
                <a:latin typeface="Trebuchet MS"/>
                <a:ea typeface="ＭＳ 明朝"/>
                <a:cs typeface="Interstate Light"/>
              </a:rPr>
              <a:t>mais</a:t>
            </a:r>
            <a:r>
              <a:rPr lang="en-US" sz="2000" b="1" dirty="0">
                <a:solidFill>
                  <a:srgbClr val="1F497D"/>
                </a:solidFill>
                <a:latin typeface="Trebuchet MS"/>
                <a:ea typeface="ＭＳ 明朝"/>
                <a:cs typeface="Interstate Light"/>
              </a:rPr>
              <a:t> </a:t>
            </a:r>
            <a:r>
              <a:rPr lang="en-US" sz="2000" b="1" dirty="0" err="1">
                <a:solidFill>
                  <a:srgbClr val="1F497D"/>
                </a:solidFill>
                <a:latin typeface="Trebuchet MS"/>
                <a:ea typeface="ＭＳ 明朝"/>
                <a:cs typeface="Interstate Light"/>
              </a:rPr>
              <a:t>qu’est-ce</a:t>
            </a:r>
            <a:r>
              <a:rPr lang="en-US" sz="2000" b="1" dirty="0">
                <a:solidFill>
                  <a:srgbClr val="1F497D"/>
                </a:solidFill>
                <a:latin typeface="Trebuchet MS"/>
                <a:ea typeface="ＭＳ 明朝"/>
                <a:cs typeface="Interstate Light"/>
              </a:rPr>
              <a:t> </a:t>
            </a:r>
            <a:r>
              <a:rPr lang="en-US" sz="2000" b="1" dirty="0" err="1">
                <a:solidFill>
                  <a:srgbClr val="1F497D"/>
                </a:solidFill>
                <a:latin typeface="Trebuchet MS"/>
                <a:ea typeface="ＭＳ 明朝"/>
                <a:cs typeface="Interstate Light"/>
              </a:rPr>
              <a:t>que</a:t>
            </a:r>
            <a:r>
              <a:rPr lang="en-US" sz="2000" b="1" dirty="0">
                <a:solidFill>
                  <a:srgbClr val="1F497D"/>
                </a:solidFill>
                <a:latin typeface="Trebuchet MS"/>
                <a:ea typeface="ＭＳ 明朝"/>
                <a:cs typeface="Interstate Light"/>
              </a:rPr>
              <a:t> le </a:t>
            </a:r>
            <a:r>
              <a:rPr lang="en-US" sz="2000" b="1" dirty="0" err="1">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endParaRPr lang="fr-CA" sz="1200" dirty="0">
              <a:solidFill>
                <a:srgbClr val="000000"/>
              </a:solidFill>
              <a:latin typeface="Interstate Light"/>
              <a:ea typeface="ＭＳ 明朝"/>
              <a:cs typeface="Interstate Ligh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u contenu 1"/>
          <p:cNvSpPr>
            <a:spLocks noGrp="1"/>
          </p:cNvSpPr>
          <p:nvPr>
            <p:ph idx="1"/>
          </p:nvPr>
        </p:nvSpPr>
        <p:spPr bwMode="auto">
          <a:xfrm>
            <a:off x="3179763" y="2084388"/>
            <a:ext cx="5819775" cy="4343400"/>
          </a:xfrm>
          <a:noFill/>
          <a:ln>
            <a:miter lim="800000"/>
            <a:headEnd/>
            <a:tailEnd/>
          </a:ln>
        </p:spPr>
        <p:txBody>
          <a:bodyPr vert="horz" wrap="square" lIns="91440" tIns="45720" rIns="91440" bIns="45720" numCol="1" anchor="t" anchorCtr="0" compatLnSpc="1">
            <a:prstTxWarp prst="textNoShape">
              <a:avLst/>
            </a:prstTxWarp>
          </a:bodyPr>
          <a:lstStyle/>
          <a:p>
            <a:pPr lvl="1">
              <a:spcBef>
                <a:spcPct val="0"/>
              </a:spcBef>
              <a:spcAft>
                <a:spcPts val="600"/>
              </a:spcAft>
              <a:buFont typeface="Arial" pitchFamily="34" charset="0"/>
              <a:buBlip>
                <a:blip r:embed="rId3"/>
              </a:buBlip>
            </a:pPr>
            <a:r>
              <a:rPr lang="fr-FR" sz="2000" dirty="0" smtClean="0">
                <a:latin typeface="Trebuchet MS" pitchFamily="34" charset="0"/>
                <a:hlinkClick r:id="rId4"/>
              </a:rPr>
              <a:t>Consulter le programme des cours</a:t>
            </a:r>
            <a:endParaRPr lang="fr-FR" sz="2000" dirty="0" smtClean="0">
              <a:latin typeface="Trebuchet MS" pitchFamily="34" charset="0"/>
            </a:endParaRPr>
          </a:p>
          <a:p>
            <a:pPr lvl="3">
              <a:spcBef>
                <a:spcPct val="0"/>
              </a:spcBef>
              <a:spcAft>
                <a:spcPts val="600"/>
              </a:spcAft>
              <a:buFont typeface="Arial" pitchFamily="34" charset="0"/>
              <a:buBlip>
                <a:blip r:embed="rId3"/>
              </a:buBlip>
            </a:pPr>
            <a:r>
              <a:rPr lang="fr-FR" sz="1400" dirty="0" smtClean="0">
                <a:latin typeface="Trebuchet MS" pitchFamily="34" charset="0"/>
              </a:rPr>
              <a:t>Source : Éducation nationale</a:t>
            </a:r>
          </a:p>
          <a:p>
            <a:pPr lvl="3">
              <a:spcBef>
                <a:spcPct val="0"/>
              </a:spcBef>
              <a:spcAft>
                <a:spcPts val="600"/>
              </a:spcAft>
              <a:buFont typeface="Arial" pitchFamily="34" charset="0"/>
              <a:buBlip>
                <a:blip r:embed="rId3"/>
              </a:buBlip>
            </a:pPr>
            <a:endParaRPr lang="fr-FR" sz="1400" dirty="0" smtClean="0">
              <a:latin typeface="Trebuchet MS" pitchFamily="34" charset="0"/>
            </a:endParaRPr>
          </a:p>
          <a:p>
            <a:pPr lvl="1">
              <a:spcBef>
                <a:spcPct val="0"/>
              </a:spcBef>
              <a:spcAft>
                <a:spcPts val="600"/>
              </a:spcAft>
              <a:buFont typeface="Arial" pitchFamily="34" charset="0"/>
              <a:buBlip>
                <a:blip r:embed="rId3"/>
              </a:buBlip>
            </a:pPr>
            <a:r>
              <a:rPr lang="fr-FR" sz="2000" dirty="0" smtClean="0">
                <a:latin typeface="Trebuchet MS" pitchFamily="34" charset="0"/>
                <a:hlinkClick r:id="rId5"/>
              </a:rPr>
              <a:t>Voir et entendre des témoignages sur les métiers du secteur </a:t>
            </a:r>
            <a:endParaRPr lang="fr-FR" sz="2000" dirty="0" smtClean="0">
              <a:latin typeface="Trebuchet MS" pitchFamily="34" charset="0"/>
            </a:endParaRPr>
          </a:p>
          <a:p>
            <a:pPr lvl="3">
              <a:spcBef>
                <a:spcPct val="0"/>
              </a:spcBef>
              <a:spcAft>
                <a:spcPts val="600"/>
              </a:spcAft>
              <a:buFont typeface="Arial" pitchFamily="34" charset="0"/>
              <a:buBlip>
                <a:blip r:embed="rId3"/>
              </a:buBlip>
            </a:pPr>
            <a:r>
              <a:rPr lang="fr-FR" sz="1400" dirty="0" smtClean="0">
                <a:latin typeface="Trebuchet MS" pitchFamily="34" charset="0"/>
              </a:rPr>
              <a:t>Source : Onisep</a:t>
            </a:r>
          </a:p>
          <a:p>
            <a:pPr lvl="3">
              <a:spcBef>
                <a:spcPct val="0"/>
              </a:spcBef>
              <a:spcAft>
                <a:spcPts val="600"/>
              </a:spcAft>
              <a:buFont typeface="Arial" pitchFamily="34" charset="0"/>
              <a:buBlip>
                <a:blip r:embed="rId3"/>
              </a:buBlip>
            </a:pPr>
            <a:endParaRPr lang="fr-FR" sz="1400" dirty="0" smtClean="0">
              <a:latin typeface="Trebuchet MS" pitchFamily="34" charset="0"/>
            </a:endParaRPr>
          </a:p>
          <a:p>
            <a:pPr lvl="1">
              <a:spcBef>
                <a:spcPct val="0"/>
              </a:spcBef>
              <a:spcAft>
                <a:spcPts val="600"/>
              </a:spcAft>
              <a:buFont typeface="Arial" pitchFamily="34" charset="0"/>
              <a:buBlip>
                <a:blip r:embed="rId3"/>
              </a:buBlip>
            </a:pPr>
            <a:r>
              <a:rPr lang="fr-FR" sz="2000" dirty="0" smtClean="0">
                <a:latin typeface="Trebuchet MS" pitchFamily="34" charset="0"/>
                <a:hlinkClick r:id="rId6"/>
              </a:rPr>
              <a:t>Zoom sur un métier : développeur web</a:t>
            </a:r>
            <a:endParaRPr lang="fr-FR" sz="2000" dirty="0" smtClean="0">
              <a:latin typeface="Trebuchet MS" pitchFamily="34" charset="0"/>
            </a:endParaRPr>
          </a:p>
          <a:p>
            <a:pPr lvl="3">
              <a:spcBef>
                <a:spcPct val="0"/>
              </a:spcBef>
              <a:spcAft>
                <a:spcPts val="600"/>
              </a:spcAft>
              <a:buFont typeface="Arial" pitchFamily="34" charset="0"/>
              <a:buBlip>
                <a:blip r:embed="rId3"/>
              </a:buBlip>
            </a:pPr>
            <a:r>
              <a:rPr lang="fr-FR" sz="1400" dirty="0" smtClean="0">
                <a:latin typeface="Trebuchet MS" pitchFamily="34" charset="0"/>
              </a:rPr>
              <a:t>Source : </a:t>
            </a:r>
            <a:r>
              <a:rPr lang="fr-FR" sz="1400" dirty="0" err="1" smtClean="0">
                <a:latin typeface="Trebuchet MS" pitchFamily="34" charset="0"/>
              </a:rPr>
              <a:t>JobTeaser</a:t>
            </a:r>
            <a:endParaRPr lang="fr-FR" sz="1400" dirty="0" smtClean="0">
              <a:latin typeface="Trebuchet MS" pitchFamily="34" charset="0"/>
            </a:endParaRPr>
          </a:p>
          <a:p>
            <a:pPr lvl="1">
              <a:spcBef>
                <a:spcPct val="0"/>
              </a:spcBef>
            </a:pPr>
            <a:endParaRPr lang="fr-FR" dirty="0" smtClean="0"/>
          </a:p>
          <a:p>
            <a:pPr lvl="1">
              <a:spcBef>
                <a:spcPct val="0"/>
              </a:spcBef>
            </a:pPr>
            <a:endParaRPr lang="fr-FR" dirty="0" smtClean="0"/>
          </a:p>
          <a:p>
            <a:pPr lvl="1">
              <a:spcBef>
                <a:spcPct val="0"/>
              </a:spcBef>
            </a:pPr>
            <a:endParaRPr lang="fr-FR" dirty="0" smtClean="0"/>
          </a:p>
          <a:p>
            <a:pPr lvl="1">
              <a:spcBef>
                <a:spcPct val="0"/>
              </a:spcBef>
            </a:pPr>
            <a:endParaRPr lang="fr-FR" dirty="0" smtClean="0"/>
          </a:p>
          <a:p>
            <a:pPr lvl="1">
              <a:spcBef>
                <a:spcPct val="0"/>
              </a:spcBef>
            </a:pPr>
            <a:endParaRPr lang="fr-FR" dirty="0" smtClean="0"/>
          </a:p>
          <a:p>
            <a:pPr lvl="1">
              <a:spcBef>
                <a:spcPct val="0"/>
              </a:spcBef>
            </a:pPr>
            <a:endParaRPr lang="fr-FR" dirty="0" smtClean="0"/>
          </a:p>
        </p:txBody>
      </p:sp>
      <p:sp>
        <p:nvSpPr>
          <p:cNvPr id="6" name="Text Box 18"/>
          <p:cNvSpPr txBox="1"/>
          <p:nvPr/>
        </p:nvSpPr>
        <p:spPr>
          <a:xfrm>
            <a:off x="323850" y="1931988"/>
            <a:ext cx="2332038"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fr-FR" sz="2800" b="1" dirty="0">
                <a:solidFill>
                  <a:srgbClr val="FF0000"/>
                </a:solidFill>
                <a:latin typeface="Trebuchet MS"/>
                <a:ea typeface="ＭＳ 明朝"/>
                <a:cs typeface="Interstate Light"/>
              </a:rPr>
              <a:t>J’ai envie d’en savoir plus</a:t>
            </a:r>
            <a:r>
              <a:rPr lang="en-US" sz="2800" b="1" dirty="0">
                <a:solidFill>
                  <a:srgbClr val="FF0000"/>
                </a:solidFill>
                <a:latin typeface="Trebuchet MS"/>
                <a:ea typeface="ＭＳ 明朝"/>
                <a:cs typeface="Interstate Light"/>
              </a:rPr>
              <a:t>…</a:t>
            </a:r>
            <a:endParaRPr lang="en-US" sz="2800" b="1" dirty="0">
              <a:solidFill>
                <a:srgbClr val="1F497D"/>
              </a:solidFill>
              <a:latin typeface="Trebuchet MS"/>
              <a:ea typeface="ＭＳ 明朝"/>
              <a:cs typeface="Interstate Light"/>
            </a:endParaRPr>
          </a:p>
          <a:p>
            <a:pPr fontAlgn="auto">
              <a:spcBef>
                <a:spcPts val="0"/>
              </a:spcBef>
              <a:spcAft>
                <a:spcPts val="0"/>
              </a:spcAft>
              <a:defRPr/>
            </a:pPr>
            <a:endParaRPr lang="en-US" sz="2000" b="1" dirty="0">
              <a:solidFill>
                <a:srgbClr val="1F497D"/>
              </a:solidFill>
              <a:latin typeface="Trebuchet MS"/>
              <a:ea typeface="ＭＳ 明朝"/>
              <a:cs typeface="Interstate Light"/>
            </a:endParaRPr>
          </a:p>
        </p:txBody>
      </p:sp>
      <p:pic>
        <p:nvPicPr>
          <p:cNvPr id="7" name="Picture 6"/>
          <p:cNvPicPr>
            <a:picLocks noChangeAspect="1"/>
          </p:cNvPicPr>
          <p:nvPr/>
        </p:nvPicPr>
        <p:blipFill>
          <a:blip r:embed="rId7"/>
          <a:stretch>
            <a:fillRect/>
          </a:stretch>
        </p:blipFill>
        <p:spPr>
          <a:xfrm rot="21305734">
            <a:off x="628179" y="4582403"/>
            <a:ext cx="1973620" cy="1365087"/>
          </a:xfrm>
          <a:prstGeom prst="rect">
            <a:avLst/>
          </a:prstGeom>
          <a:effectLst>
            <a:reflection stA="50000" endPos="75000" dist="127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925" y="-158750"/>
            <a:ext cx="10382250" cy="27987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6082" name="Picture 2"/>
          <p:cNvPicPr>
            <a:picLocks noChangeAspect="1" noChangeArrowheads="1"/>
          </p:cNvPicPr>
          <p:nvPr/>
        </p:nvPicPr>
        <p:blipFill>
          <a:blip r:embed="rId2"/>
          <a:srcRect/>
          <a:stretch>
            <a:fillRect/>
          </a:stretch>
        </p:blipFill>
        <p:spPr bwMode="auto">
          <a:xfrm>
            <a:off x="-1276350" y="954088"/>
            <a:ext cx="10464800" cy="6694487"/>
          </a:xfrm>
          <a:prstGeom prst="rect">
            <a:avLst/>
          </a:prstGeom>
          <a:noFill/>
          <a:ln w="9525">
            <a:noFill/>
            <a:miter lim="800000"/>
            <a:headEnd/>
            <a:tailEnd/>
          </a:ln>
        </p:spPr>
      </p:pic>
      <p:sp>
        <p:nvSpPr>
          <p:cNvPr id="4" name="Rounded Rectangle 3"/>
          <p:cNvSpPr/>
          <p:nvPr/>
        </p:nvSpPr>
        <p:spPr>
          <a:xfrm>
            <a:off x="2687924" y="2323278"/>
            <a:ext cx="2117682" cy="2063535"/>
          </a:xfrm>
          <a:prstGeom prst="roundRect">
            <a:avLst/>
          </a:prstGeom>
          <a:solidFill>
            <a:schemeClr val="tx2">
              <a:lumMod val="20000"/>
              <a:lumOff val="80000"/>
              <a:alpha val="82000"/>
            </a:schemeClr>
          </a:solidFill>
          <a:effectLst>
            <a:glow rad="342900">
              <a:schemeClr val="bg1">
                <a:alpha val="28000"/>
              </a:schemeClr>
            </a:glow>
            <a:outerShdw blurRad="40000" dist="114300" dir="3000000" rotWithShape="0">
              <a:srgbClr val="000000">
                <a:alpha val="35000"/>
              </a:srgbClr>
            </a:outerShdw>
            <a:softEdge rad="355600"/>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4400" b="1" cap="all" dirty="0">
                <a:ln w="9004" cap="flat" cmpd="sng" algn="ctr">
                  <a:solidFill>
                    <a:srgbClr val="5C437A"/>
                  </a:solidFill>
                  <a:prstDash val="solid"/>
                  <a:round/>
                </a:ln>
                <a:solidFill>
                  <a:srgbClr val="000000"/>
                </a:solidFill>
                <a:effectLst>
                  <a:reflection blurRad="12700" stA="28000" endPos="45000" dist="1003" dir="5400000" sy="-100000" algn="bl"/>
                </a:effectLst>
                <a:latin typeface="Trebuchet MS"/>
                <a:ea typeface="ＭＳ 明朝"/>
                <a:cs typeface="Times New Roman"/>
              </a:rPr>
              <a:t>STMG</a:t>
            </a:r>
            <a:endParaRPr lang="fr-FR" sz="1100" dirty="0">
              <a:ea typeface="ＭＳ 明朝"/>
              <a:cs typeface="Times New Roman"/>
            </a:endParaRPr>
          </a:p>
        </p:txBody>
      </p:sp>
      <p:grpSp>
        <p:nvGrpSpPr>
          <p:cNvPr id="46084" name="Group 6"/>
          <p:cNvGrpSpPr>
            <a:grpSpLocks/>
          </p:cNvGrpSpPr>
          <p:nvPr/>
        </p:nvGrpSpPr>
        <p:grpSpPr bwMode="auto">
          <a:xfrm>
            <a:off x="4672013" y="5737225"/>
            <a:ext cx="4229100" cy="973138"/>
            <a:chOff x="2286000" y="5257800"/>
            <a:chExt cx="4229100" cy="914400"/>
          </a:xfrm>
        </p:grpSpPr>
        <p:sp>
          <p:nvSpPr>
            <p:cNvPr id="8" name="Rounded Rectangle 7"/>
            <p:cNvSpPr/>
            <p:nvPr/>
          </p:nvSpPr>
          <p:spPr>
            <a:xfrm>
              <a:off x="2286000" y="5257800"/>
              <a:ext cx="4229100" cy="775970"/>
            </a:xfrm>
            <a:prstGeom prst="roundRect">
              <a:avLst/>
            </a:prstGeom>
            <a:solidFill>
              <a:schemeClr val="tx2">
                <a:lumMod val="50000"/>
              </a:schemeClr>
            </a:solidFill>
            <a:effectLst/>
            <a:scene3d>
              <a:camera prst="orthographicFront"/>
              <a:lightRig rig="freezing" dir="t">
                <a:rot lat="0" lon="0" rev="540000"/>
              </a:lightRig>
            </a:scene3d>
            <a:sp3d extrusionH="25400" contourW="12700" prstMaterial="metal">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spc="150">
                  <a:solidFill>
                    <a:srgbClr val="F8F8F8"/>
                  </a:solidFill>
                  <a:effectLst>
                    <a:outerShdw blurRad="25400" algn="tl">
                      <a:srgbClr val="000000">
                        <a:alpha val="43000"/>
                      </a:srgbClr>
                    </a:outerShdw>
                  </a:effectLst>
                  <a:latin typeface="Century Gothic"/>
                  <a:ea typeface="ＭＳ 明朝"/>
                  <a:cs typeface="Tahoma"/>
                </a:rPr>
                <a:t>Sciences et technologies du management et de la gestion </a:t>
              </a:r>
              <a:endParaRPr lang="fr-FR" sz="1200">
                <a:ea typeface="ＭＳ 明朝"/>
                <a:cs typeface="Times New Roman"/>
              </a:endParaRPr>
            </a:p>
          </p:txBody>
        </p:sp>
        <p:cxnSp>
          <p:nvCxnSpPr>
            <p:cNvPr id="9" name="Straight Arrow Connector 8"/>
            <p:cNvCxnSpPr/>
            <p:nvPr/>
          </p:nvCxnSpPr>
          <p:spPr>
            <a:xfrm flipH="1" flipV="1">
              <a:off x="5600700" y="5943973"/>
              <a:ext cx="228600" cy="228227"/>
            </a:xfrm>
            <a:prstGeom prst="straightConnector1">
              <a:avLst/>
            </a:prstGeom>
            <a:ln w="82550">
              <a:solidFill>
                <a:schemeClr val="bg1"/>
              </a:solidFill>
              <a:tailEnd type="stealth"/>
            </a:ln>
            <a:effectLst>
              <a:outerShdw blurRad="40000" dist="1143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grpSp>
      <p:pic>
        <p:nvPicPr>
          <p:cNvPr id="46085" name="Picture 15"/>
          <p:cNvPicPr>
            <a:picLocks noChangeAspect="1" noChangeArrowheads="1"/>
          </p:cNvPicPr>
          <p:nvPr/>
        </p:nvPicPr>
        <p:blipFill>
          <a:blip r:embed="rId3"/>
          <a:srcRect/>
          <a:stretch>
            <a:fillRect/>
          </a:stretch>
        </p:blipFill>
        <p:spPr bwMode="auto">
          <a:xfrm>
            <a:off x="115888" y="-28575"/>
            <a:ext cx="685800" cy="836613"/>
          </a:xfrm>
          <a:prstGeom prst="rect">
            <a:avLst/>
          </a:prstGeom>
          <a:noFill/>
          <a:ln w="9525">
            <a:noFill/>
            <a:miter lim="800000"/>
            <a:headEnd/>
            <a:tailEnd/>
          </a:ln>
        </p:spPr>
      </p:pic>
      <p:pic>
        <p:nvPicPr>
          <p:cNvPr id="46086" name="Picture 5" descr="decideur.png"/>
          <p:cNvPicPr>
            <a:picLocks noChangeAspect="1"/>
          </p:cNvPicPr>
          <p:nvPr/>
        </p:nvPicPr>
        <p:blipFill>
          <a:blip r:embed="rId4"/>
          <a:srcRect/>
          <a:stretch>
            <a:fillRect/>
          </a:stretch>
        </p:blipFill>
        <p:spPr bwMode="auto">
          <a:xfrm>
            <a:off x="1236663" y="-539750"/>
            <a:ext cx="7845425" cy="2468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4"/>
                                        </p:tgtEl>
                                      </p:cBhvr>
                                    </p:animEffect>
                                    <p:animScale>
                                      <p:cBhvr>
                                        <p:cTn id="7"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2552700" y="2414588"/>
            <a:ext cx="6083300" cy="3582987"/>
          </a:xfrm>
          <a:prstGeom prst="rect">
            <a:avLst/>
          </a:prstGeom>
          <a:effectLst>
            <a:outerShdw blurRad="50800" dist="127000" dir="2700000" algn="tl" rotWithShape="0">
              <a:srgbClr val="000000">
                <a:alpha val="43000"/>
              </a:srgbClr>
            </a:outerShdw>
          </a:effectLst>
        </p:spPr>
      </p:pic>
      <p:sp>
        <p:nvSpPr>
          <p:cNvPr id="3" name="Text Box 18"/>
          <p:cNvSpPr txBox="1"/>
          <p:nvPr/>
        </p:nvSpPr>
        <p:spPr>
          <a:xfrm>
            <a:off x="323850" y="1931988"/>
            <a:ext cx="1839913"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numérique au c</a:t>
            </a:r>
            <a:r>
              <a:rPr lang="fr-FR" sz="2000" b="1" dirty="0" err="1">
                <a:solidFill>
                  <a:srgbClr val="1F497D"/>
                </a:solidFill>
                <a:latin typeface="Trebuchet MS"/>
                <a:ea typeface="ＭＳ 明朝"/>
                <a:cs typeface="Interstate Light"/>
              </a:rPr>
              <a:t>œ</a:t>
            </a:r>
            <a:r>
              <a:rPr lang="fr-CA" sz="2000" b="1" dirty="0" err="1">
                <a:solidFill>
                  <a:srgbClr val="1F497D"/>
                </a:solidFill>
                <a:latin typeface="Trebuchet MS"/>
                <a:ea typeface="ＭＳ 明朝"/>
                <a:cs typeface="Interstate Light"/>
              </a:rPr>
              <a:t>ur</a:t>
            </a:r>
            <a:r>
              <a:rPr lang="fr-CA" sz="2000" b="1" dirty="0">
                <a:solidFill>
                  <a:srgbClr val="1F497D"/>
                </a:solidFill>
                <a:latin typeface="Trebuchet MS"/>
                <a:ea typeface="ＭＳ 明朝"/>
                <a:cs typeface="Interstate Light"/>
              </a:rPr>
              <a:t> de SIG</a:t>
            </a:r>
            <a:r>
              <a:rPr lang="en-US" sz="2000" b="1" dirty="0">
                <a:solidFill>
                  <a:srgbClr val="1F497D"/>
                </a:solidFill>
                <a:latin typeface="Trebuchet MS"/>
                <a:ea typeface="ＭＳ 明朝"/>
                <a:cs typeface="Interstate Light"/>
              </a:rPr>
              <a:t>…</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000" b="1" dirty="0">
                <a:solidFill>
                  <a:srgbClr val="1F497D"/>
                </a:solidFill>
                <a:latin typeface="Trebuchet MS"/>
                <a:ea typeface="ＭＳ 明朝"/>
                <a:cs typeface="Interstate Light"/>
              </a:rPr>
              <a:t>…</a:t>
            </a:r>
            <a:r>
              <a:rPr lang="en-US" sz="2000" b="1" dirty="0" err="1">
                <a:solidFill>
                  <a:srgbClr val="1F497D"/>
                </a:solidFill>
                <a:latin typeface="Trebuchet MS"/>
                <a:ea typeface="ＭＳ 明朝"/>
                <a:cs typeface="Interstate Light"/>
              </a:rPr>
              <a:t>mais</a:t>
            </a:r>
            <a:r>
              <a:rPr lang="en-US" sz="2000" b="1" dirty="0">
                <a:solidFill>
                  <a:srgbClr val="1F497D"/>
                </a:solidFill>
                <a:latin typeface="Trebuchet MS"/>
                <a:ea typeface="ＭＳ 明朝"/>
                <a:cs typeface="Interstate Light"/>
              </a:rPr>
              <a:t> </a:t>
            </a:r>
            <a:r>
              <a:rPr lang="en-US" sz="2000" b="1" dirty="0" err="1">
                <a:solidFill>
                  <a:srgbClr val="1F497D"/>
                </a:solidFill>
                <a:latin typeface="Trebuchet MS"/>
                <a:ea typeface="ＭＳ 明朝"/>
                <a:cs typeface="Interstate Light"/>
              </a:rPr>
              <a:t>qu’est-ce</a:t>
            </a:r>
            <a:r>
              <a:rPr lang="en-US" sz="2000" b="1" dirty="0">
                <a:solidFill>
                  <a:srgbClr val="1F497D"/>
                </a:solidFill>
                <a:latin typeface="Trebuchet MS"/>
                <a:ea typeface="ＭＳ 明朝"/>
                <a:cs typeface="Interstate Light"/>
              </a:rPr>
              <a:t> </a:t>
            </a:r>
            <a:r>
              <a:rPr lang="en-US" sz="2000" b="1" dirty="0" err="1">
                <a:solidFill>
                  <a:srgbClr val="1F497D"/>
                </a:solidFill>
                <a:latin typeface="Trebuchet MS"/>
                <a:ea typeface="ＭＳ 明朝"/>
                <a:cs typeface="Interstate Light"/>
              </a:rPr>
              <a:t>que</a:t>
            </a:r>
            <a:r>
              <a:rPr lang="en-US" sz="2000" b="1" dirty="0">
                <a:solidFill>
                  <a:srgbClr val="1F497D"/>
                </a:solidFill>
                <a:latin typeface="Trebuchet MS"/>
                <a:ea typeface="ＭＳ 明朝"/>
                <a:cs typeface="Interstate Light"/>
              </a:rPr>
              <a:t> le </a:t>
            </a:r>
            <a:r>
              <a:rPr lang="en-US" sz="2000" b="1" dirty="0" err="1">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endParaRPr lang="fr-CA" sz="1200" dirty="0">
              <a:solidFill>
                <a:srgbClr val="000000"/>
              </a:solidFill>
              <a:latin typeface="Interstate Light"/>
              <a:ea typeface="ＭＳ 明朝"/>
              <a:cs typeface="Interstate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2628900" y="1858963"/>
            <a:ext cx="5975350" cy="4514850"/>
          </a:xfrm>
          <a:prstGeom prst="rect">
            <a:avLst/>
          </a:prstGeom>
          <a:noFill/>
          <a:ln w="9525">
            <a:noFill/>
            <a:miter lim="800000"/>
            <a:headEnd/>
            <a:tailEnd/>
          </a:ln>
        </p:spPr>
        <p:txBody>
          <a:bodyPr>
            <a:spAutoFit/>
          </a:bodyPr>
          <a:lstStyle/>
          <a:p>
            <a:pPr algn="just">
              <a:lnSpc>
                <a:spcPct val="120000"/>
              </a:lnSpc>
            </a:pPr>
            <a:r>
              <a:rPr lang="fr-FR" sz="2000">
                <a:latin typeface="Calibri" pitchFamily="34" charset="0"/>
              </a:rPr>
              <a:t>« Petite Poucette » (parce qu'elle a toujours en main le clavier de son téléphone) est née au début des années 1980. Elle a une trentaine d'années aujourd'hui. </a:t>
            </a:r>
          </a:p>
          <a:p>
            <a:pPr algn="just">
              <a:lnSpc>
                <a:spcPct val="120000"/>
              </a:lnSpc>
            </a:pPr>
            <a:endParaRPr lang="fr-FR" sz="2000">
              <a:latin typeface="Calibri" pitchFamily="34" charset="0"/>
            </a:endParaRPr>
          </a:p>
          <a:p>
            <a:pPr algn="just">
              <a:lnSpc>
                <a:spcPct val="120000"/>
              </a:lnSpc>
            </a:pPr>
            <a:r>
              <a:rPr lang="fr-FR" sz="2000" b="1">
                <a:latin typeface="Calibri" pitchFamily="34" charset="0"/>
              </a:rPr>
              <a:t>Les gens comme moi, nés d'avant l'ordinateur, nous travaillons </a:t>
            </a:r>
            <a:r>
              <a:rPr lang="fr-FR" sz="2000" b="1" u="sng">
                <a:solidFill>
                  <a:srgbClr val="FF0000"/>
                </a:solidFill>
                <a:latin typeface="Calibri" pitchFamily="34" charset="0"/>
              </a:rPr>
              <a:t>AVEC</a:t>
            </a:r>
            <a:r>
              <a:rPr lang="fr-FR" sz="2000">
                <a:latin typeface="Calibri" pitchFamily="34" charset="0"/>
              </a:rPr>
              <a:t>. Nous sommes en dehors de l'ordinateur. </a:t>
            </a:r>
          </a:p>
          <a:p>
            <a:pPr algn="just">
              <a:lnSpc>
                <a:spcPct val="120000"/>
              </a:lnSpc>
            </a:pPr>
            <a:endParaRPr lang="fr-FR" sz="2000" b="1">
              <a:latin typeface="Calibri" pitchFamily="34" charset="0"/>
            </a:endParaRPr>
          </a:p>
          <a:p>
            <a:pPr algn="just">
              <a:lnSpc>
                <a:spcPct val="120000"/>
              </a:lnSpc>
            </a:pPr>
            <a:r>
              <a:rPr lang="fr-FR" sz="2000" b="1">
                <a:latin typeface="Calibri" pitchFamily="34" charset="0"/>
              </a:rPr>
              <a:t>Petite Poucette, elle, vit </a:t>
            </a:r>
            <a:r>
              <a:rPr lang="fr-FR" sz="2000" b="1" u="sng">
                <a:solidFill>
                  <a:srgbClr val="FF0000"/>
                </a:solidFill>
                <a:latin typeface="Calibri" pitchFamily="34" charset="0"/>
              </a:rPr>
              <a:t>DANS</a:t>
            </a:r>
            <a:r>
              <a:rPr lang="fr-FR" sz="2000" b="1">
                <a:solidFill>
                  <a:srgbClr val="FF0000"/>
                </a:solidFill>
                <a:latin typeface="Calibri" pitchFamily="34" charset="0"/>
              </a:rPr>
              <a:t> </a:t>
            </a:r>
            <a:r>
              <a:rPr lang="fr-FR" sz="2000" b="1">
                <a:latin typeface="Calibri" pitchFamily="34" charset="0"/>
              </a:rPr>
              <a:t>l'ordinateur. Pour elle, l'ordinateur n'est pas un outil, mais fait partie de ses conditions de vie</a:t>
            </a:r>
            <a:r>
              <a:rPr lang="fr-FR" sz="2000">
                <a:latin typeface="Calibri" pitchFamily="34" charset="0"/>
              </a:rPr>
              <a:t>. Elle est sur Facebook, les réseaux sociaux, son téléphone est branché avec elle. (</a:t>
            </a:r>
            <a:r>
              <a:rPr lang="en-US" sz="2000">
                <a:latin typeface="Calibri" pitchFamily="34" charset="0"/>
              </a:rPr>
              <a:t>…)</a:t>
            </a:r>
            <a:endParaRPr lang="fr-FR" sz="2000">
              <a:latin typeface="Calibri" pitchFamily="34" charset="0"/>
            </a:endParaRPr>
          </a:p>
        </p:txBody>
      </p:sp>
      <p:pic>
        <p:nvPicPr>
          <p:cNvPr id="18434" name="Picture 5"/>
          <p:cNvPicPr>
            <a:picLocks noChangeAspect="1"/>
          </p:cNvPicPr>
          <p:nvPr/>
        </p:nvPicPr>
        <p:blipFill>
          <a:blip r:embed="rId2"/>
          <a:srcRect/>
          <a:stretch>
            <a:fillRect/>
          </a:stretch>
        </p:blipFill>
        <p:spPr bwMode="auto">
          <a:xfrm>
            <a:off x="349250" y="2020888"/>
            <a:ext cx="1793875" cy="1147762"/>
          </a:xfrm>
          <a:prstGeom prst="rect">
            <a:avLst/>
          </a:prstGeom>
          <a:noFill/>
          <a:ln w="9525">
            <a:noFill/>
            <a:miter lim="800000"/>
            <a:headEnd/>
            <a:tailEnd/>
          </a:ln>
        </p:spPr>
      </p:pic>
      <p:sp>
        <p:nvSpPr>
          <p:cNvPr id="18435" name="Rectangle 6"/>
          <p:cNvSpPr>
            <a:spLocks noChangeArrowheads="1"/>
          </p:cNvSpPr>
          <p:nvPr/>
        </p:nvSpPr>
        <p:spPr bwMode="auto">
          <a:xfrm>
            <a:off x="349250" y="3168650"/>
            <a:ext cx="1898650" cy="1200150"/>
          </a:xfrm>
          <a:prstGeom prst="rect">
            <a:avLst/>
          </a:prstGeom>
          <a:noFill/>
          <a:ln w="9525">
            <a:noFill/>
            <a:miter lim="800000"/>
            <a:headEnd/>
            <a:tailEnd/>
          </a:ln>
        </p:spPr>
        <p:txBody>
          <a:bodyPr>
            <a:spAutoFit/>
          </a:bodyPr>
          <a:lstStyle/>
          <a:p>
            <a:r>
              <a:rPr lang="fr-FR" sz="1200" b="1">
                <a:latin typeface="Calibri" pitchFamily="34" charset="0"/>
              </a:rPr>
              <a:t>Extrait d’une interview du JDD - Michel Serres, philosophe, historien des sciences et homme de lettres français, décrypte le monde de demain</a:t>
            </a:r>
            <a:endParaRPr lang="fr-FR" sz="12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194165">
            <a:off x="2720975" y="1752600"/>
            <a:ext cx="5510213" cy="4784725"/>
          </a:xfrm>
          <a:prstGeom prst="rect">
            <a:avLst/>
          </a:prstGeom>
          <a:effectLst>
            <a:outerShdw blurRad="50800" dist="114300" dir="2700000" algn="tl" rotWithShape="0">
              <a:srgbClr val="000000">
                <a:alpha val="43000"/>
              </a:srgbClr>
            </a:outerShdw>
          </a:effectLst>
        </p:spPr>
      </p:pic>
      <p:sp>
        <p:nvSpPr>
          <p:cNvPr id="4" name="Text Box 18"/>
          <p:cNvSpPr txBox="1"/>
          <p:nvPr/>
        </p:nvSpPr>
        <p:spPr>
          <a:xfrm>
            <a:off x="323850" y="1944688"/>
            <a:ext cx="2163763"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Je </a:t>
            </a:r>
            <a:r>
              <a:rPr lang="en-US" sz="2800" b="1" dirty="0" err="1">
                <a:solidFill>
                  <a:srgbClr val="FF0000"/>
                </a:solidFill>
                <a:latin typeface="Trebuchet MS"/>
                <a:ea typeface="ＭＳ 明朝"/>
                <a:cs typeface="Interstate Light"/>
              </a:rPr>
              <a:t>l’utilise</a:t>
            </a:r>
            <a:r>
              <a:rPr lang="en-US" sz="2800" b="1" dirty="0">
                <a:solidFill>
                  <a:srgbClr val="FF0000"/>
                </a:solidFill>
                <a:latin typeface="Trebuchet MS"/>
                <a:ea typeface="ＭＳ 明朝"/>
                <a:cs typeface="Interstate Light"/>
              </a:rPr>
              <a:t>…</a:t>
            </a:r>
            <a:endParaRPr lang="fr-CA" sz="1600" dirty="0">
              <a:solidFill>
                <a:srgbClr val="FF0000"/>
              </a:solidFill>
              <a:latin typeface="Interstate Light"/>
              <a:ea typeface="ＭＳ 明朝"/>
              <a:cs typeface="Interstate Light"/>
            </a:endParaRPr>
          </a:p>
        </p:txBody>
      </p:sp>
      <p:pic>
        <p:nvPicPr>
          <p:cNvPr id="19459" name="Picture 4" descr="Les filtres de Twitter seront-ils aussi populaires que ceux d'Instagram ? (Montage LE PLUS)."/>
          <p:cNvPicPr>
            <a:picLocks noChangeAspect="1" noChangeArrowheads="1"/>
          </p:cNvPicPr>
          <p:nvPr/>
        </p:nvPicPr>
        <p:blipFill>
          <a:blip r:embed="rId4"/>
          <a:srcRect/>
          <a:stretch>
            <a:fillRect/>
          </a:stretch>
        </p:blipFill>
        <p:spPr bwMode="auto">
          <a:xfrm>
            <a:off x="0" y="6057900"/>
            <a:ext cx="1217613" cy="800100"/>
          </a:xfrm>
          <a:prstGeom prst="rect">
            <a:avLst/>
          </a:prstGeom>
          <a:noFill/>
          <a:ln w="9525">
            <a:noFill/>
            <a:miter lim="800000"/>
            <a:headEnd/>
            <a:tailEnd/>
          </a:ln>
        </p:spPr>
      </p:pic>
      <p:pic>
        <p:nvPicPr>
          <p:cNvPr id="19460" name="Picture 6" descr="Achat en ligne"/>
          <p:cNvPicPr>
            <a:picLocks noChangeAspect="1" noChangeArrowheads="1"/>
          </p:cNvPicPr>
          <p:nvPr/>
        </p:nvPicPr>
        <p:blipFill>
          <a:blip r:embed="rId5"/>
          <a:srcRect/>
          <a:stretch>
            <a:fillRect/>
          </a:stretch>
        </p:blipFill>
        <p:spPr bwMode="auto">
          <a:xfrm>
            <a:off x="19050" y="4175125"/>
            <a:ext cx="1198563" cy="857250"/>
          </a:xfrm>
          <a:prstGeom prst="rect">
            <a:avLst/>
          </a:prstGeom>
          <a:noFill/>
          <a:ln w="9525">
            <a:noFill/>
            <a:miter lim="800000"/>
            <a:headEnd/>
            <a:tailEnd/>
          </a:ln>
        </p:spPr>
      </p:pic>
      <p:pic>
        <p:nvPicPr>
          <p:cNvPr id="19461" name="Picture 2" descr="http://referentiel.nouvelobs.com/wsfile/7651306844012.jpg"/>
          <p:cNvPicPr>
            <a:picLocks noChangeAspect="1" noChangeArrowheads="1"/>
          </p:cNvPicPr>
          <p:nvPr/>
        </p:nvPicPr>
        <p:blipFill>
          <a:blip r:embed="rId6"/>
          <a:srcRect/>
          <a:stretch>
            <a:fillRect/>
          </a:stretch>
        </p:blipFill>
        <p:spPr bwMode="auto">
          <a:xfrm>
            <a:off x="0" y="5032375"/>
            <a:ext cx="1217613"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p:nvPr/>
        </p:nvSpPr>
        <p:spPr>
          <a:xfrm>
            <a:off x="323850" y="1931988"/>
            <a:ext cx="2163763"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Je </a:t>
            </a:r>
            <a:r>
              <a:rPr lang="en-US" sz="2800" b="1" dirty="0" err="1">
                <a:solidFill>
                  <a:srgbClr val="FF0000"/>
                </a:solidFill>
                <a:latin typeface="Trebuchet MS"/>
                <a:ea typeface="ＭＳ 明朝"/>
                <a:cs typeface="Interstate Light"/>
              </a:rPr>
              <a:t>l’utilise</a:t>
            </a:r>
            <a:r>
              <a:rPr lang="en-US" sz="2800" b="1" dirty="0">
                <a:solidFill>
                  <a:srgbClr val="FF0000"/>
                </a:solidFill>
                <a:latin typeface="Trebuchet MS"/>
                <a:ea typeface="ＭＳ 明朝"/>
                <a:cs typeface="Interstate Light"/>
              </a:rPr>
              <a:t>…</a:t>
            </a:r>
            <a:endParaRPr lang="fr-CA" sz="1600" dirty="0">
              <a:solidFill>
                <a:srgbClr val="FF0000"/>
              </a:solidFill>
              <a:latin typeface="Interstate Light"/>
              <a:ea typeface="ＭＳ 明朝"/>
              <a:cs typeface="Interstate Light"/>
            </a:endParaRPr>
          </a:p>
        </p:txBody>
      </p:sp>
      <p:pic>
        <p:nvPicPr>
          <p:cNvPr id="21506" name="Picture 2">
            <a:hlinkClick r:id="rId3"/>
          </p:cNvPr>
          <p:cNvPicPr>
            <a:picLocks noChangeAspect="1"/>
          </p:cNvPicPr>
          <p:nvPr/>
        </p:nvPicPr>
        <p:blipFill>
          <a:blip r:embed="rId4"/>
          <a:srcRect/>
          <a:stretch>
            <a:fillRect/>
          </a:stretch>
        </p:blipFill>
        <p:spPr bwMode="auto">
          <a:xfrm>
            <a:off x="2344738" y="1931988"/>
            <a:ext cx="6491287"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8"/>
          <p:cNvSpPr txBox="1"/>
          <p:nvPr/>
        </p:nvSpPr>
        <p:spPr>
          <a:xfrm>
            <a:off x="234950" y="1952625"/>
            <a:ext cx="1839913" cy="4683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Des dangers</a:t>
            </a:r>
            <a:r>
              <a:rPr lang="en-US" sz="2000" b="1" dirty="0">
                <a:solidFill>
                  <a:srgbClr val="1F497D"/>
                </a:solidFill>
                <a:latin typeface="Trebuchet MS"/>
                <a:ea typeface="ＭＳ 明朝"/>
                <a:cs typeface="Interstate Light"/>
              </a:rPr>
              <a:t>…</a:t>
            </a:r>
            <a:endParaRPr lang="fr-CA" sz="1200" dirty="0">
              <a:solidFill>
                <a:srgbClr val="000000"/>
              </a:solidFill>
              <a:latin typeface="Interstate Light"/>
              <a:ea typeface="ＭＳ 明朝"/>
              <a:cs typeface="Interstate Light"/>
            </a:endParaRPr>
          </a:p>
        </p:txBody>
      </p:sp>
      <p:sp>
        <p:nvSpPr>
          <p:cNvPr id="23554" name="Rectangle 4"/>
          <p:cNvSpPr>
            <a:spLocks noChangeArrowheads="1"/>
          </p:cNvSpPr>
          <p:nvPr/>
        </p:nvSpPr>
        <p:spPr bwMode="auto">
          <a:xfrm>
            <a:off x="255588" y="4221163"/>
            <a:ext cx="1933575" cy="1200150"/>
          </a:xfrm>
          <a:prstGeom prst="rect">
            <a:avLst/>
          </a:prstGeom>
          <a:noFill/>
          <a:ln w="9525">
            <a:noFill/>
            <a:miter lim="800000"/>
            <a:headEnd/>
            <a:tailEnd/>
          </a:ln>
        </p:spPr>
        <p:txBody>
          <a:bodyPr>
            <a:spAutoFit/>
          </a:bodyPr>
          <a:lstStyle/>
          <a:p>
            <a:r>
              <a:rPr lang="fr-FR" b="1">
                <a:latin typeface="Calibri" pitchFamily="34" charset="0"/>
              </a:rPr>
              <a:t>GOOGLE SAIT PLUS DE CHOSES QUE L'INSEE SUR LA FRANCE</a:t>
            </a:r>
            <a:endParaRPr lang="fr-FR">
              <a:latin typeface="Calibri" pitchFamily="34" charset="0"/>
            </a:endParaRPr>
          </a:p>
        </p:txBody>
      </p:sp>
      <p:sp>
        <p:nvSpPr>
          <p:cNvPr id="23555" name="TextBox 5"/>
          <p:cNvSpPr txBox="1">
            <a:spLocks noChangeArrowheads="1"/>
          </p:cNvSpPr>
          <p:nvPr/>
        </p:nvSpPr>
        <p:spPr bwMode="auto">
          <a:xfrm>
            <a:off x="5397500" y="6550025"/>
            <a:ext cx="2600325" cy="276225"/>
          </a:xfrm>
          <a:prstGeom prst="rect">
            <a:avLst/>
          </a:prstGeom>
          <a:noFill/>
          <a:ln w="9525">
            <a:noFill/>
            <a:miter lim="800000"/>
            <a:headEnd/>
            <a:tailEnd/>
          </a:ln>
        </p:spPr>
        <p:txBody>
          <a:bodyPr>
            <a:spAutoFit/>
          </a:bodyPr>
          <a:lstStyle/>
          <a:p>
            <a:pPr algn="r"/>
            <a:r>
              <a:rPr lang="fr-FR" sz="1200">
                <a:latin typeface="Calibri" pitchFamily="34" charset="0"/>
              </a:rPr>
              <a:t>Source </a:t>
            </a:r>
            <a:r>
              <a:rPr lang="fr-FR" sz="1200">
                <a:latin typeface="Calibri" pitchFamily="34" charset="0"/>
                <a:hlinkClick r:id="rId2"/>
              </a:rPr>
              <a:t>: Le Monde</a:t>
            </a:r>
            <a:r>
              <a:rPr lang="fr-FR" sz="1200">
                <a:latin typeface="Calibri" pitchFamily="34" charset="0"/>
              </a:rPr>
              <a:t>, le 07/01/2013</a:t>
            </a:r>
          </a:p>
        </p:txBody>
      </p:sp>
      <p:pic>
        <p:nvPicPr>
          <p:cNvPr id="23556" name="Picture 6" descr="La course au buzz, une fausse bonne idée ? | Blog YouSeeMii | Stratégie digitale et e-réputation | Scoop.it"/>
          <p:cNvPicPr>
            <a:picLocks noChangeAspect="1" noChangeArrowheads="1"/>
          </p:cNvPicPr>
          <p:nvPr/>
        </p:nvPicPr>
        <p:blipFill>
          <a:blip r:embed="rId3"/>
          <a:srcRect/>
          <a:stretch>
            <a:fillRect/>
          </a:stretch>
        </p:blipFill>
        <p:spPr bwMode="auto">
          <a:xfrm>
            <a:off x="2189163" y="1725613"/>
            <a:ext cx="1193800" cy="1220787"/>
          </a:xfrm>
          <a:prstGeom prst="rect">
            <a:avLst/>
          </a:prstGeom>
          <a:noFill/>
          <a:ln w="9525">
            <a:noFill/>
            <a:miter lim="800000"/>
            <a:headEnd/>
            <a:tailEnd/>
          </a:ln>
        </p:spPr>
      </p:pic>
      <p:pic>
        <p:nvPicPr>
          <p:cNvPr id="23557" name="Picture 1"/>
          <p:cNvPicPr>
            <a:picLocks noChangeAspect="1"/>
          </p:cNvPicPr>
          <p:nvPr/>
        </p:nvPicPr>
        <p:blipFill>
          <a:blip r:embed="rId4"/>
          <a:srcRect/>
          <a:stretch>
            <a:fillRect/>
          </a:stretch>
        </p:blipFill>
        <p:spPr bwMode="auto">
          <a:xfrm>
            <a:off x="2252663" y="4206875"/>
            <a:ext cx="1931987" cy="1279525"/>
          </a:xfrm>
          <a:prstGeom prst="rect">
            <a:avLst/>
          </a:prstGeom>
          <a:noFill/>
          <a:ln w="9525">
            <a:noFill/>
            <a:miter lim="800000"/>
            <a:headEnd/>
            <a:tailEnd/>
          </a:ln>
        </p:spPr>
      </p:pic>
      <p:sp>
        <p:nvSpPr>
          <p:cNvPr id="9" name="Text Box 18"/>
          <p:cNvSpPr txBox="1"/>
          <p:nvPr/>
        </p:nvSpPr>
        <p:spPr>
          <a:xfrm>
            <a:off x="4227513" y="1952625"/>
            <a:ext cx="2986087" cy="4683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en-US" sz="2000" b="1" dirty="0">
                <a:solidFill>
                  <a:srgbClr val="1F497D"/>
                </a:solidFill>
                <a:latin typeface="Trebuchet MS"/>
                <a:ea typeface="ＭＳ 明朝"/>
                <a:cs typeface="Interstate Light"/>
              </a:rPr>
              <a:t>… et des </a:t>
            </a:r>
            <a:r>
              <a:rPr lang="en-US" sz="2000" b="1" dirty="0" err="1">
                <a:solidFill>
                  <a:srgbClr val="1F497D"/>
                </a:solidFill>
                <a:latin typeface="Trebuchet MS"/>
                <a:ea typeface="ＭＳ 明朝"/>
                <a:cs typeface="Interstate Light"/>
              </a:rPr>
              <a:t>opportunités</a:t>
            </a:r>
            <a:endParaRPr lang="fr-CA" sz="1200" dirty="0">
              <a:solidFill>
                <a:srgbClr val="000000"/>
              </a:solidFill>
              <a:latin typeface="Interstate Light"/>
              <a:ea typeface="ＭＳ 明朝"/>
              <a:cs typeface="Interstate Light"/>
            </a:endParaRPr>
          </a:p>
        </p:txBody>
      </p:sp>
      <p:pic>
        <p:nvPicPr>
          <p:cNvPr id="4" name="Picture 3"/>
          <p:cNvPicPr>
            <a:picLocks noChangeAspect="1"/>
          </p:cNvPicPr>
          <p:nvPr/>
        </p:nvPicPr>
        <p:blipFill>
          <a:blip r:embed="rId5"/>
          <a:stretch>
            <a:fillRect/>
          </a:stretch>
        </p:blipFill>
        <p:spPr>
          <a:xfrm>
            <a:off x="4929188" y="3540125"/>
            <a:ext cx="3068637" cy="2967038"/>
          </a:xfrm>
          <a:prstGeom prst="rect">
            <a:avLst/>
          </a:prstGeom>
          <a:effectLst>
            <a:outerShdw blurRad="50800" dist="63500" dir="2700000" algn="tl" rotWithShape="0">
              <a:srgbClr val="000000">
                <a:alpha val="43000"/>
              </a:srgbClr>
            </a:outerShdw>
          </a:effectLst>
        </p:spPr>
      </p:pic>
      <p:pic>
        <p:nvPicPr>
          <p:cNvPr id="10" name="Picture 9"/>
          <p:cNvPicPr>
            <a:picLocks noChangeAspect="1"/>
          </p:cNvPicPr>
          <p:nvPr/>
        </p:nvPicPr>
        <p:blipFill>
          <a:blip r:embed="rId6"/>
          <a:stretch>
            <a:fillRect/>
          </a:stretch>
        </p:blipFill>
        <p:spPr>
          <a:xfrm rot="319400">
            <a:off x="6529388" y="2560638"/>
            <a:ext cx="2287587" cy="1522412"/>
          </a:xfrm>
          <a:prstGeom prst="rect">
            <a:avLst/>
          </a:prstGeom>
          <a:effectLst>
            <a:outerShdw blurRad="50800" dist="127000" dir="2700000" algn="tl" rotWithShape="0">
              <a:srgbClr val="000000">
                <a:alpha val="43000"/>
              </a:srgbClr>
            </a:outerShdw>
          </a:effectLst>
        </p:spPr>
      </p:pic>
      <p:pic>
        <p:nvPicPr>
          <p:cNvPr id="23561" name="Picture 11"/>
          <p:cNvPicPr>
            <a:picLocks noChangeAspect="1"/>
          </p:cNvPicPr>
          <p:nvPr/>
        </p:nvPicPr>
        <p:blipFill>
          <a:blip r:embed="rId7"/>
          <a:srcRect/>
          <a:stretch>
            <a:fillRect/>
          </a:stretch>
        </p:blipFill>
        <p:spPr bwMode="auto">
          <a:xfrm>
            <a:off x="255588" y="5518150"/>
            <a:ext cx="1997075" cy="1571625"/>
          </a:xfrm>
          <a:prstGeom prst="rect">
            <a:avLst/>
          </a:prstGeom>
          <a:noFill/>
          <a:ln w="9525">
            <a:noFill/>
            <a:miter lim="800000"/>
            <a:headEnd/>
            <a:tailEnd/>
          </a:ln>
        </p:spPr>
      </p:pic>
      <p:pic>
        <p:nvPicPr>
          <p:cNvPr id="23562" name="Picture 2" descr="Les critères d’un contenu facebookable | Stratégie digitale et e-réputation | Scoop.it"/>
          <p:cNvPicPr>
            <a:picLocks noChangeAspect="1" noChangeArrowheads="1"/>
          </p:cNvPicPr>
          <p:nvPr/>
        </p:nvPicPr>
        <p:blipFill>
          <a:blip r:embed="rId8"/>
          <a:srcRect/>
          <a:stretch>
            <a:fillRect/>
          </a:stretch>
        </p:blipFill>
        <p:spPr bwMode="auto">
          <a:xfrm>
            <a:off x="212725" y="2738438"/>
            <a:ext cx="203993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La nouvelle application Vélib’ pour iPhone et Android !"/>
          <p:cNvPicPr>
            <a:picLocks noChangeAspect="1" noChangeArrowheads="1"/>
          </p:cNvPicPr>
          <p:nvPr/>
        </p:nvPicPr>
        <p:blipFill>
          <a:blip r:embed="rId3"/>
          <a:srcRect/>
          <a:stretch>
            <a:fillRect/>
          </a:stretch>
        </p:blipFill>
        <p:spPr bwMode="auto">
          <a:xfrm rot="209261">
            <a:off x="5451475" y="1995488"/>
            <a:ext cx="3692525" cy="3902075"/>
          </a:xfrm>
          <a:prstGeom prst="rect">
            <a:avLst/>
          </a:prstGeom>
          <a:noFill/>
          <a:ln w="9525">
            <a:noFill/>
            <a:miter lim="800000"/>
            <a:headEnd/>
            <a:tailEnd/>
          </a:ln>
        </p:spPr>
      </p:pic>
      <p:sp>
        <p:nvSpPr>
          <p:cNvPr id="24578" name="Rectangle 5"/>
          <p:cNvSpPr>
            <a:spLocks noChangeArrowheads="1"/>
          </p:cNvSpPr>
          <p:nvPr/>
        </p:nvSpPr>
        <p:spPr bwMode="auto">
          <a:xfrm>
            <a:off x="579438" y="5024438"/>
            <a:ext cx="4572000" cy="646112"/>
          </a:xfrm>
          <a:prstGeom prst="rect">
            <a:avLst/>
          </a:prstGeom>
          <a:noFill/>
          <a:ln w="9525">
            <a:noFill/>
            <a:miter lim="800000"/>
            <a:headEnd/>
            <a:tailEnd/>
          </a:ln>
        </p:spPr>
        <p:txBody>
          <a:bodyPr>
            <a:spAutoFit/>
          </a:bodyPr>
          <a:lstStyle/>
          <a:p>
            <a:r>
              <a:rPr lang="fr-FR">
                <a:latin typeface="Calibri" pitchFamily="34" charset="0"/>
              </a:rPr>
              <a:t>« </a:t>
            </a:r>
            <a:r>
              <a:rPr lang="fr-FR" i="1">
                <a:latin typeface="Calibri" pitchFamily="34" charset="0"/>
              </a:rPr>
              <a:t> Le monde a tellement changé que</a:t>
            </a:r>
            <a:r>
              <a:rPr lang="fr-FR" b="1" i="1">
                <a:latin typeface="Calibri" pitchFamily="34" charset="0"/>
              </a:rPr>
              <a:t> les jeunes </a:t>
            </a:r>
            <a:r>
              <a:rPr lang="fr-FR" i="1">
                <a:latin typeface="Calibri" pitchFamily="34" charset="0"/>
              </a:rPr>
              <a:t>doivent tout réinventer</a:t>
            </a:r>
            <a:r>
              <a:rPr lang="fr-FR">
                <a:latin typeface="Calibri" pitchFamily="34" charset="0"/>
              </a:rPr>
              <a:t>. »</a:t>
            </a:r>
          </a:p>
        </p:txBody>
      </p:sp>
      <p:sp>
        <p:nvSpPr>
          <p:cNvPr id="4" name="Sous-titre 2"/>
          <p:cNvSpPr>
            <a:spLocks noGrp="1"/>
          </p:cNvSpPr>
          <p:nvPr>
            <p:ph type="subTitle" idx="1"/>
          </p:nvPr>
        </p:nvSpPr>
        <p:spPr>
          <a:xfrm>
            <a:off x="1552575" y="5672138"/>
            <a:ext cx="3413125" cy="619125"/>
          </a:xfrm>
        </p:spPr>
        <p:txBody>
          <a:bodyPr>
            <a:normAutofit/>
          </a:bodyPr>
          <a:lstStyle/>
          <a:p>
            <a:pPr algn="r" fontAlgn="auto">
              <a:spcAft>
                <a:spcPts val="0"/>
              </a:spcAft>
              <a:buFont typeface="Arial"/>
              <a:buNone/>
              <a:defRPr/>
            </a:pPr>
            <a:r>
              <a:rPr lang="fr-FR" sz="1600" noProof="1" smtClean="0"/>
              <a:t>Michel Serres, philosophe et historien</a:t>
            </a:r>
            <a:endParaRPr lang="fr-FR" sz="1600" noProof="1"/>
          </a:p>
        </p:txBody>
      </p:sp>
      <p:sp>
        <p:nvSpPr>
          <p:cNvPr id="8" name="Text Box 18"/>
          <p:cNvSpPr txBox="1"/>
          <p:nvPr/>
        </p:nvSpPr>
        <p:spPr>
          <a:xfrm>
            <a:off x="323850" y="1931988"/>
            <a:ext cx="2422525" cy="468312"/>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fontAlgn="auto">
              <a:spcBef>
                <a:spcPts val="0"/>
              </a:spcBef>
              <a:spcAft>
                <a:spcPts val="0"/>
              </a:spcAft>
              <a:defRPr/>
            </a:pPr>
            <a:r>
              <a:rPr lang="fr-CA" sz="2000" b="1" dirty="0">
                <a:solidFill>
                  <a:srgbClr val="1F497D"/>
                </a:solidFill>
                <a:latin typeface="Trebuchet MS"/>
                <a:ea typeface="ＭＳ 明朝"/>
                <a:cs typeface="Interstate Light"/>
              </a:rPr>
              <a:t>Le monde est </a:t>
            </a:r>
            <a:br>
              <a:rPr lang="fr-CA" sz="2000" b="1" dirty="0">
                <a:solidFill>
                  <a:srgbClr val="1F497D"/>
                </a:solidFill>
                <a:latin typeface="Trebuchet MS"/>
                <a:ea typeface="ＭＳ 明朝"/>
                <a:cs typeface="Interstate Light"/>
              </a:rPr>
            </a:br>
            <a:r>
              <a:rPr lang="fr-CA" sz="2000" b="1" dirty="0">
                <a:solidFill>
                  <a:srgbClr val="1F497D"/>
                </a:solidFill>
                <a:latin typeface="Trebuchet MS"/>
                <a:ea typeface="ＭＳ 明朝"/>
                <a:cs typeface="Interstate Light"/>
              </a:rPr>
              <a:t>numérique</a:t>
            </a:r>
            <a:r>
              <a:rPr lang="en-US" sz="2000" b="1" dirty="0">
                <a:solidFill>
                  <a:srgbClr val="1F497D"/>
                </a:solidFill>
                <a:latin typeface="Trebuchet MS"/>
                <a:ea typeface="ＭＳ 明朝"/>
                <a:cs typeface="Interstate Light"/>
              </a:rPr>
              <a:t>… </a:t>
            </a:r>
          </a:p>
          <a:p>
            <a:pPr fontAlgn="auto">
              <a:spcBef>
                <a:spcPts val="0"/>
              </a:spcBef>
              <a:spcAft>
                <a:spcPts val="0"/>
              </a:spcAft>
              <a:defRPr/>
            </a:pPr>
            <a:endParaRPr lang="en-US" sz="2000" b="1" dirty="0">
              <a:solidFill>
                <a:srgbClr val="1F497D"/>
              </a:solidFill>
              <a:latin typeface="Trebuchet MS"/>
              <a:ea typeface="ＭＳ 明朝"/>
              <a:cs typeface="Interstate Light"/>
            </a:endParaRPr>
          </a:p>
          <a:p>
            <a:pPr fontAlgn="auto">
              <a:spcBef>
                <a:spcPts val="0"/>
              </a:spcBef>
              <a:spcAft>
                <a:spcPts val="0"/>
              </a:spcAft>
              <a:defRPr/>
            </a:pPr>
            <a:r>
              <a:rPr lang="en-US" sz="2800" b="1" dirty="0">
                <a:solidFill>
                  <a:srgbClr val="FF0000"/>
                </a:solidFill>
                <a:latin typeface="Trebuchet MS"/>
                <a:ea typeface="ＭＳ 明朝"/>
                <a:cs typeface="Interstate Light"/>
              </a:rPr>
              <a:t>Je le </a:t>
            </a:r>
            <a:r>
              <a:rPr lang="en-US" sz="2800" b="1" dirty="0" err="1">
                <a:solidFill>
                  <a:srgbClr val="FF0000"/>
                </a:solidFill>
                <a:latin typeface="Trebuchet MS"/>
                <a:ea typeface="ＭＳ 明朝"/>
                <a:cs typeface="Interstate Light"/>
              </a:rPr>
              <a:t>comprends</a:t>
            </a:r>
            <a:r>
              <a:rPr lang="en-US" sz="2800" b="1" dirty="0">
                <a:solidFill>
                  <a:srgbClr val="FF0000"/>
                </a:solidFill>
                <a:latin typeface="Trebuchet MS"/>
                <a:ea typeface="ＭＳ 明朝"/>
                <a:cs typeface="Interstate Light"/>
              </a:rPr>
              <a:t>…</a:t>
            </a:r>
            <a:endParaRPr lang="fr-CA" sz="1600" dirty="0">
              <a:solidFill>
                <a:srgbClr val="FF0000"/>
              </a:solidFill>
              <a:latin typeface="Interstate Light"/>
              <a:ea typeface="ＭＳ 明朝"/>
              <a:cs typeface="Interstate Light"/>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http://www.sectoris.com/wpimages/wp2d1396cd_05_06.jpg"/>
          <p:cNvPicPr>
            <a:picLocks noChangeAspect="1" noChangeArrowheads="1"/>
          </p:cNvPicPr>
          <p:nvPr/>
        </p:nvPicPr>
        <p:blipFill>
          <a:blip r:embed="rId3"/>
          <a:srcRect/>
          <a:stretch>
            <a:fillRect/>
          </a:stretch>
        </p:blipFill>
        <p:spPr bwMode="auto">
          <a:xfrm>
            <a:off x="512763" y="2466975"/>
            <a:ext cx="1985962" cy="1960563"/>
          </a:xfrm>
          <a:prstGeom prst="rect">
            <a:avLst/>
          </a:prstGeom>
          <a:noFill/>
          <a:ln w="9525">
            <a:noFill/>
            <a:miter lim="800000"/>
            <a:headEnd/>
            <a:tailEnd/>
          </a:ln>
        </p:spPr>
      </p:pic>
      <p:sp>
        <p:nvSpPr>
          <p:cNvPr id="26626" name="Rectangle 4"/>
          <p:cNvSpPr>
            <a:spLocks noChangeArrowheads="1"/>
          </p:cNvSpPr>
          <p:nvPr/>
        </p:nvSpPr>
        <p:spPr bwMode="auto">
          <a:xfrm>
            <a:off x="44450" y="4543425"/>
            <a:ext cx="2705100" cy="1816100"/>
          </a:xfrm>
          <a:prstGeom prst="rect">
            <a:avLst/>
          </a:prstGeom>
          <a:noFill/>
          <a:ln w="9525">
            <a:noFill/>
            <a:miter lim="800000"/>
            <a:headEnd/>
            <a:tailEnd/>
          </a:ln>
        </p:spPr>
        <p:txBody>
          <a:bodyPr>
            <a:spAutoFit/>
          </a:bodyPr>
          <a:lstStyle/>
          <a:p>
            <a:pPr algn="ctr"/>
            <a:r>
              <a:rPr lang="fr-FR" sz="1600">
                <a:latin typeface="Calibri" pitchFamily="34" charset="0"/>
              </a:rPr>
              <a:t>« Le système d’information est pour l'entreprise ce que le système nerveux est pour l'être humain, il fournit un flux d’informations vital pour l'organisation »</a:t>
            </a:r>
            <a:br>
              <a:rPr lang="fr-FR" sz="1600">
                <a:latin typeface="Calibri" pitchFamily="34" charset="0"/>
              </a:rPr>
            </a:br>
            <a:r>
              <a:rPr lang="fr-FR" sz="1600">
                <a:latin typeface="Calibri" pitchFamily="34" charset="0"/>
              </a:rPr>
              <a:t>Bill Gates</a:t>
            </a:r>
          </a:p>
        </p:txBody>
      </p:sp>
      <p:pic>
        <p:nvPicPr>
          <p:cNvPr id="26627" name="Picture 16" descr="http://www.proximamobile.fr/sites/default/files/eg8data_icon.jpg"/>
          <p:cNvPicPr>
            <a:picLocks noChangeAspect="1" noChangeArrowheads="1"/>
          </p:cNvPicPr>
          <p:nvPr/>
        </p:nvPicPr>
        <p:blipFill>
          <a:blip r:embed="rId4"/>
          <a:srcRect/>
          <a:stretch>
            <a:fillRect/>
          </a:stretch>
        </p:blipFill>
        <p:spPr bwMode="auto">
          <a:xfrm>
            <a:off x="3930650" y="2538413"/>
            <a:ext cx="1252538" cy="1670050"/>
          </a:xfrm>
          <a:prstGeom prst="rect">
            <a:avLst/>
          </a:prstGeom>
          <a:noFill/>
          <a:ln w="9525">
            <a:noFill/>
            <a:miter lim="800000"/>
            <a:headEnd/>
            <a:tailEnd/>
          </a:ln>
        </p:spPr>
      </p:pic>
      <p:sp>
        <p:nvSpPr>
          <p:cNvPr id="26628" name="Rectangle 5"/>
          <p:cNvSpPr>
            <a:spLocks noChangeArrowheads="1"/>
          </p:cNvSpPr>
          <p:nvPr/>
        </p:nvSpPr>
        <p:spPr bwMode="auto">
          <a:xfrm>
            <a:off x="2987675" y="4543425"/>
            <a:ext cx="3140075" cy="1816100"/>
          </a:xfrm>
          <a:prstGeom prst="rect">
            <a:avLst/>
          </a:prstGeom>
          <a:noFill/>
          <a:ln w="9525">
            <a:noFill/>
            <a:miter lim="800000"/>
            <a:headEnd/>
            <a:tailEnd/>
          </a:ln>
        </p:spPr>
        <p:txBody>
          <a:bodyPr>
            <a:spAutoFit/>
          </a:bodyPr>
          <a:lstStyle/>
          <a:p>
            <a:pPr algn="ctr"/>
            <a:r>
              <a:rPr lang="fr-FR" sz="1600">
                <a:latin typeface="Calibri" pitchFamily="34" charset="0"/>
              </a:rPr>
              <a:t>« Nous vivons une période de rupture, celle de la numérisation de tout. Les données constituent les briques de base de la société de l'information. Leur quantité est en croissance exponentielle. » </a:t>
            </a:r>
          </a:p>
          <a:p>
            <a:pPr algn="ctr"/>
            <a:r>
              <a:rPr lang="fr-FR" sz="1600">
                <a:latin typeface="Calibri" pitchFamily="34" charset="0"/>
              </a:rPr>
              <a:t>Stéphane Grumbach, INRIA</a:t>
            </a:r>
          </a:p>
        </p:txBody>
      </p:sp>
      <p:sp>
        <p:nvSpPr>
          <p:cNvPr id="26629" name="ZoneTexte 6"/>
          <p:cNvSpPr txBox="1">
            <a:spLocks noChangeArrowheads="1"/>
          </p:cNvSpPr>
          <p:nvPr/>
        </p:nvSpPr>
        <p:spPr bwMode="auto">
          <a:xfrm>
            <a:off x="379413" y="1828800"/>
            <a:ext cx="2608262" cy="369888"/>
          </a:xfrm>
          <a:prstGeom prst="rect">
            <a:avLst/>
          </a:prstGeom>
          <a:noFill/>
          <a:ln w="9525">
            <a:noFill/>
            <a:miter lim="800000"/>
            <a:headEnd/>
            <a:tailEnd/>
          </a:ln>
        </p:spPr>
        <p:txBody>
          <a:bodyPr wrap="none">
            <a:spAutoFit/>
          </a:bodyPr>
          <a:lstStyle/>
          <a:p>
            <a:r>
              <a:rPr lang="fr-FR" b="1">
                <a:solidFill>
                  <a:srgbClr val="FF0000"/>
                </a:solidFill>
                <a:latin typeface="Calibri" pitchFamily="34" charset="0"/>
              </a:rPr>
              <a:t>L’entreprise informatisée</a:t>
            </a:r>
          </a:p>
        </p:txBody>
      </p:sp>
      <p:sp>
        <p:nvSpPr>
          <p:cNvPr id="26630" name="ZoneTexte 10"/>
          <p:cNvSpPr txBox="1">
            <a:spLocks noChangeArrowheads="1"/>
          </p:cNvSpPr>
          <p:nvPr/>
        </p:nvSpPr>
        <p:spPr bwMode="auto">
          <a:xfrm>
            <a:off x="3551238" y="1820863"/>
            <a:ext cx="2017712" cy="646112"/>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L’information pour décider et agir</a:t>
            </a:r>
          </a:p>
        </p:txBody>
      </p:sp>
      <p:sp>
        <p:nvSpPr>
          <p:cNvPr id="26631" name="ZoneTexte 11"/>
          <p:cNvSpPr txBox="1">
            <a:spLocks noChangeArrowheads="1"/>
          </p:cNvSpPr>
          <p:nvPr/>
        </p:nvSpPr>
        <p:spPr bwMode="auto">
          <a:xfrm>
            <a:off x="6530975" y="1820863"/>
            <a:ext cx="1881188" cy="646112"/>
          </a:xfrm>
          <a:prstGeom prst="rect">
            <a:avLst/>
          </a:prstGeom>
          <a:noFill/>
          <a:ln w="9525">
            <a:noFill/>
            <a:miter lim="800000"/>
            <a:headEnd/>
            <a:tailEnd/>
          </a:ln>
        </p:spPr>
        <p:txBody>
          <a:bodyPr>
            <a:spAutoFit/>
          </a:bodyPr>
          <a:lstStyle/>
          <a:p>
            <a:pPr algn="ctr"/>
            <a:r>
              <a:rPr lang="fr-FR" b="1">
                <a:solidFill>
                  <a:srgbClr val="FF0000"/>
                </a:solidFill>
                <a:latin typeface="Calibri" pitchFamily="34" charset="0"/>
              </a:rPr>
              <a:t>Communiquer pour collaborer</a:t>
            </a:r>
          </a:p>
        </p:txBody>
      </p:sp>
      <p:pic>
        <p:nvPicPr>
          <p:cNvPr id="26632" name="Picture 4" descr="http://www.lilianricaud.com/travail-en-reseau/wp-content/uploads/2012/04/yeswiki-logo.png"/>
          <p:cNvPicPr>
            <a:picLocks noChangeAspect="1" noChangeArrowheads="1"/>
          </p:cNvPicPr>
          <p:nvPr/>
        </p:nvPicPr>
        <p:blipFill>
          <a:blip r:embed="rId5"/>
          <a:srcRect/>
          <a:stretch>
            <a:fillRect/>
          </a:stretch>
        </p:blipFill>
        <p:spPr bwMode="auto">
          <a:xfrm>
            <a:off x="6980238" y="2657475"/>
            <a:ext cx="1000125" cy="1381125"/>
          </a:xfrm>
          <a:prstGeom prst="rect">
            <a:avLst/>
          </a:prstGeom>
          <a:noFill/>
          <a:ln w="9525">
            <a:noFill/>
            <a:miter lim="800000"/>
            <a:headEnd/>
            <a:tailEnd/>
          </a:ln>
        </p:spPr>
      </p:pic>
      <p:sp>
        <p:nvSpPr>
          <p:cNvPr id="26633" name="Rectangle 8"/>
          <p:cNvSpPr>
            <a:spLocks noChangeArrowheads="1"/>
          </p:cNvSpPr>
          <p:nvPr/>
        </p:nvSpPr>
        <p:spPr bwMode="auto">
          <a:xfrm>
            <a:off x="6219825" y="4543425"/>
            <a:ext cx="2847975" cy="2062163"/>
          </a:xfrm>
          <a:prstGeom prst="rect">
            <a:avLst/>
          </a:prstGeom>
          <a:noFill/>
          <a:ln w="9525">
            <a:noFill/>
            <a:miter lim="800000"/>
            <a:headEnd/>
            <a:tailEnd/>
          </a:ln>
        </p:spPr>
        <p:txBody>
          <a:bodyPr>
            <a:spAutoFit/>
          </a:bodyPr>
          <a:lstStyle/>
          <a:p>
            <a:pPr algn="ctr"/>
            <a:r>
              <a:rPr lang="fr-FR" sz="1600">
                <a:latin typeface="Calibri" pitchFamily="34" charset="0"/>
              </a:rPr>
              <a:t>«  Avec la crise du pouvoir d'achat et l'explosion d'internet, les créations de site de partage ont doublé en France. Bien plus qu'un effet de mode, l'économie de partage s'inscrit aujourd'hui dans une véritable tendance de fond. »</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20606</TotalTime>
  <Words>1012</Words>
  <Application>Microsoft Office PowerPoint</Application>
  <PresentationFormat>Affichage à l'écran (4:3)</PresentationFormat>
  <Paragraphs>208</Paragraphs>
  <Slides>21</Slides>
  <Notes>10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 DUFLANC</dc:creator>
  <cp:lastModifiedBy>Stephane</cp:lastModifiedBy>
  <cp:revision>63</cp:revision>
  <dcterms:created xsi:type="dcterms:W3CDTF">2013-02-20T21:32:16Z</dcterms:created>
  <dcterms:modified xsi:type="dcterms:W3CDTF">2018-02-14T09:33:33Z</dcterms:modified>
</cp:coreProperties>
</file>