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sldIdLst>
    <p:sldId id="259" r:id="rId2"/>
    <p:sldId id="260" r:id="rId3"/>
    <p:sldId id="261" r:id="rId4"/>
    <p:sldId id="263" r:id="rId5"/>
    <p:sldId id="264" r:id="rId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1229" y="1558926"/>
            <a:ext cx="308419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743315" y="2268160"/>
            <a:ext cx="318960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67762"/>
            <a:ext cx="10982960" cy="46615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2800" b="1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  </a:t>
            </a:r>
            <a:endParaRPr sz="2800" dirty="0">
              <a:solidFill>
                <a:schemeClr val="bg1">
                  <a:lumMod val="95000"/>
                  <a:lumOff val="5000"/>
                </a:schemeClr>
              </a:solidFill>
              <a:latin typeface="Bahnschrift Light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Bahnschrift Light" pitchFamily="34" charset="0"/>
              <a:cs typeface="Trebuchet MS"/>
            </a:endParaRPr>
          </a:p>
          <a:p>
            <a:pPr marL="139065" marR="4445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La </a:t>
            </a:r>
            <a:r>
              <a:rPr sz="2400" dirty="0" err="1">
                <a:solidFill>
                  <a:srgbClr val="FFFFFF"/>
                </a:solidFill>
                <a:latin typeface="Bahnschrift Light" pitchFamily="34" charset="0"/>
                <a:cs typeface="Arial"/>
              </a:rPr>
              <a:t>spécialité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Physique</a:t>
            </a:r>
            <a:r>
              <a:rPr lang="fr-FR"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-</a:t>
            </a:r>
            <a:r>
              <a:rPr sz="2400" dirty="0" err="1">
                <a:solidFill>
                  <a:srgbClr val="FFFFFF"/>
                </a:solidFill>
                <a:latin typeface="Bahnschrift Light" pitchFamily="34" charset="0"/>
                <a:cs typeface="Arial"/>
              </a:rPr>
              <a:t>Chimie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prépare les élèves à poursuivre  des études dans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TOUTES les FILIÈRES SCIENTIFIQUES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:</a:t>
            </a:r>
            <a:endParaRPr lang="fr-FR" sz="2400" dirty="0">
              <a:solidFill>
                <a:srgbClr val="FFFFFF"/>
              </a:solidFill>
              <a:latin typeface="Bahnschrift Light" pitchFamily="34" charset="0"/>
              <a:cs typeface="Arial"/>
            </a:endParaRPr>
          </a:p>
          <a:p>
            <a:pPr marL="139065" marR="4445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Bahnschrift Light" pitchFamily="34" charset="0"/>
              <a:cs typeface="Arial"/>
            </a:endParaRPr>
          </a:p>
          <a:p>
            <a:pPr marL="139065" marR="107314">
              <a:lnSpc>
                <a:spcPct val="100000"/>
              </a:lnSpc>
              <a:spcBef>
                <a:spcPts val="655"/>
              </a:spcBef>
            </a:pPr>
            <a:r>
              <a:rPr sz="2400" dirty="0">
                <a:latin typeface="Bahnschrift Light" pitchFamily="34" charset="0"/>
                <a:cs typeface="Arial"/>
              </a:rPr>
              <a:t>santé, </a:t>
            </a:r>
            <a:r>
              <a:rPr lang="fr-FR" sz="2400" dirty="0">
                <a:latin typeface="Bahnschrift Light" pitchFamily="34" charset="0"/>
                <a:cs typeface="Arial"/>
              </a:rPr>
              <a:t>pharmacie, biochimie, </a:t>
            </a:r>
            <a:r>
              <a:rPr sz="2400" dirty="0">
                <a:latin typeface="Bahnschrift Light" pitchFamily="34" charset="0"/>
                <a:cs typeface="Arial"/>
              </a:rPr>
              <a:t>agro alimentaire, </a:t>
            </a:r>
            <a:r>
              <a:rPr lang="fr-FR" sz="2400" dirty="0">
                <a:latin typeface="Bahnschrift Light" pitchFamily="34" charset="0"/>
                <a:cs typeface="Arial"/>
              </a:rPr>
              <a:t>bâtiment, génie civil, </a:t>
            </a:r>
            <a:r>
              <a:rPr sz="2400" dirty="0" err="1">
                <a:latin typeface="Bahnschrift Light" pitchFamily="34" charset="0"/>
                <a:cs typeface="Arial"/>
              </a:rPr>
              <a:t>recherche</a:t>
            </a:r>
            <a:r>
              <a:rPr sz="2400" dirty="0">
                <a:latin typeface="Bahnschrift Light" pitchFamily="34" charset="0"/>
                <a:cs typeface="Arial"/>
              </a:rPr>
              <a:t>, </a:t>
            </a:r>
            <a:r>
              <a:rPr sz="2400" dirty="0" err="1">
                <a:latin typeface="Bahnschrift Light" pitchFamily="34" charset="0"/>
                <a:cs typeface="Arial"/>
              </a:rPr>
              <a:t>astrophysique</a:t>
            </a:r>
            <a:r>
              <a:rPr sz="2400" dirty="0">
                <a:latin typeface="Bahnschrift Light" pitchFamily="34" charset="0"/>
                <a:cs typeface="Arial"/>
              </a:rPr>
              <a:t>, </a:t>
            </a:r>
            <a:r>
              <a:rPr sz="2400" dirty="0" err="1">
                <a:latin typeface="Bahnschrift Light" pitchFamily="34" charset="0"/>
                <a:cs typeface="Arial"/>
              </a:rPr>
              <a:t>informatique</a:t>
            </a:r>
            <a:r>
              <a:rPr sz="2400" dirty="0">
                <a:latin typeface="Bahnschrift Light" pitchFamily="34" charset="0"/>
                <a:cs typeface="Arial"/>
              </a:rPr>
              <a:t>, </a:t>
            </a:r>
            <a:r>
              <a:rPr sz="2400" dirty="0" err="1">
                <a:latin typeface="Bahnschrift Light" pitchFamily="34" charset="0"/>
                <a:cs typeface="Arial"/>
              </a:rPr>
              <a:t>optique</a:t>
            </a:r>
            <a:r>
              <a:rPr sz="2400" dirty="0">
                <a:latin typeface="Bahnschrift Light" pitchFamily="34" charset="0"/>
                <a:cs typeface="Arial"/>
              </a:rPr>
              <a:t>, robotique,  </a:t>
            </a:r>
            <a:r>
              <a:rPr sz="2400" dirty="0" err="1">
                <a:latin typeface="Bahnschrift Light" pitchFamily="34" charset="0"/>
                <a:cs typeface="Arial"/>
              </a:rPr>
              <a:t>énergie</a:t>
            </a:r>
            <a:r>
              <a:rPr lang="fr-FR" sz="2400" dirty="0">
                <a:latin typeface="Bahnschrift Light" pitchFamily="34" charset="0"/>
                <a:cs typeface="Arial"/>
              </a:rPr>
              <a:t>s renouvelables</a:t>
            </a:r>
            <a:r>
              <a:rPr sz="2400" dirty="0">
                <a:latin typeface="Bahnschrift Light" pitchFamily="34" charset="0"/>
                <a:cs typeface="Arial"/>
              </a:rPr>
              <a:t>, </a:t>
            </a:r>
            <a:r>
              <a:rPr lang="fr-FR" sz="2400" dirty="0">
                <a:latin typeface="Bahnschrift Light" pitchFamily="34" charset="0"/>
                <a:cs typeface="Arial"/>
              </a:rPr>
              <a:t>eau, </a:t>
            </a:r>
            <a:r>
              <a:rPr sz="2400" dirty="0" err="1">
                <a:latin typeface="Bahnschrift Light" pitchFamily="34" charset="0"/>
                <a:cs typeface="Arial"/>
              </a:rPr>
              <a:t>environnement</a:t>
            </a:r>
            <a:r>
              <a:rPr sz="2400" dirty="0">
                <a:latin typeface="Bahnschrift Light" pitchFamily="34" charset="0"/>
                <a:cs typeface="Arial"/>
              </a:rPr>
              <a:t>…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Bahnschrift Light" pitchFamily="34" charset="0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La Physique et la Chimie </a:t>
            </a:r>
            <a:r>
              <a:rPr sz="2400" dirty="0" err="1">
                <a:solidFill>
                  <a:srgbClr val="FFFFFF"/>
                </a:solidFill>
                <a:latin typeface="Bahnschrift Light" pitchFamily="34" charset="0"/>
                <a:cs typeface="Arial"/>
              </a:rPr>
              <a:t>sont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partout (nouvelles</a:t>
            </a:r>
          </a:p>
          <a:p>
            <a:pPr marL="139065">
              <a:lnSpc>
                <a:spcPct val="100000"/>
              </a:lnSpc>
            </a:pPr>
            <a:r>
              <a:rPr lang="fr-FR"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technologies ou technologie de pointe, secteur</a:t>
            </a:r>
          </a:p>
          <a:p>
            <a:pPr marL="139065">
              <a:lnSpc>
                <a:spcPct val="100000"/>
              </a:lnSpc>
            </a:pPr>
            <a:r>
              <a:rPr lang="fr-FR"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médical, spatial….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).</a:t>
            </a:r>
            <a:endParaRPr sz="2400" dirty="0">
              <a:latin typeface="Bahnschrift Light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34452" y="3800479"/>
            <a:ext cx="2981325" cy="252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l" t="t" r="r" b="b"/>
            <a:pathLst>
              <a:path w="12192000" h="647700">
                <a:moveTo>
                  <a:pt x="12192000" y="0"/>
                </a:moveTo>
                <a:lnTo>
                  <a:pt x="0" y="0"/>
                </a:lnTo>
                <a:lnTo>
                  <a:pt x="0" y="647700"/>
                </a:lnTo>
                <a:lnTo>
                  <a:pt x="12192000" y="647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ZoneTexte 4"/>
          <p:cNvSpPr txBox="1"/>
          <p:nvPr/>
        </p:nvSpPr>
        <p:spPr>
          <a:xfrm>
            <a:off x="457200" y="3048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  <a:cs typeface="Arial"/>
              </a:rPr>
              <a:t>POURSUITES D’ÉTUDES APRÈS LA SPÉCIALITÉ PHYSIQUE</a:t>
            </a: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  <a:cs typeface="Trebuchet MS"/>
              </a:rPr>
              <a:t>-CHIMIE</a:t>
            </a:r>
            <a:endParaRPr lang="fr-FR" sz="28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227" y="1081560"/>
            <a:ext cx="2192973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dirty="0">
                <a:uFill>
                  <a:solidFill>
                    <a:srgbClr val="FFFFFF"/>
                  </a:solidFill>
                </a:uFill>
                <a:latin typeface="Bahnschrift Light" pitchFamily="34" charset="0"/>
              </a:rPr>
              <a:t>Ingénieurs</a:t>
            </a:r>
            <a:r>
              <a:rPr b="0" spc="-215" dirty="0">
                <a:latin typeface="Bahnschrift Light" pitchFamily="34" charset="0"/>
              </a:rPr>
              <a:t> </a:t>
            </a:r>
            <a:r>
              <a:rPr b="0" spc="-185" dirty="0">
                <a:latin typeface="Bahnschrift Light" pitchFamily="34" charset="0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931229" y="1558926"/>
            <a:ext cx="3084195" cy="39510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30"/>
              </a:spcBef>
              <a:buChar char="•"/>
              <a:tabLst>
                <a:tab pos="469900" algn="l"/>
                <a:tab pos="470534" algn="l"/>
              </a:tabLst>
            </a:pPr>
            <a:r>
              <a:rPr spc="-175" dirty="0">
                <a:latin typeface="Bahnschrift Light" pitchFamily="34" charset="0"/>
              </a:rPr>
              <a:t>Mécanique</a:t>
            </a:r>
          </a:p>
          <a:p>
            <a:pPr marL="469900" indent="-457834">
              <a:lnSpc>
                <a:spcPts val="3835"/>
              </a:lnSpc>
              <a:spcBef>
                <a:spcPts val="65"/>
              </a:spcBef>
              <a:buChar char="•"/>
              <a:tabLst>
                <a:tab pos="469900" algn="l"/>
                <a:tab pos="470534" algn="l"/>
              </a:tabLst>
            </a:pPr>
            <a:r>
              <a:rPr spc="-180" dirty="0">
                <a:latin typeface="Bahnschrift Light" pitchFamily="34" charset="0"/>
              </a:rPr>
              <a:t>Audiovisuel</a:t>
            </a: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spc="-250" dirty="0">
                <a:latin typeface="Bahnschrift Light" pitchFamily="34" charset="0"/>
              </a:rPr>
              <a:t>Chimiste</a:t>
            </a: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spc="-145" dirty="0" err="1">
                <a:latin typeface="Bahnschrift Light" pitchFamily="34" charset="0"/>
              </a:rPr>
              <a:t>Génie</a:t>
            </a:r>
            <a:r>
              <a:rPr spc="-114" dirty="0">
                <a:latin typeface="Bahnschrift Light" pitchFamily="34" charset="0"/>
              </a:rPr>
              <a:t> </a:t>
            </a:r>
            <a:r>
              <a:rPr spc="-120" dirty="0">
                <a:latin typeface="Bahnschrift Light" pitchFamily="34" charset="0"/>
              </a:rPr>
              <a:t>civil</a:t>
            </a:r>
            <a:endParaRPr lang="fr-FR" spc="-120" dirty="0">
              <a:latin typeface="Bahnschrift Light" pitchFamily="34" charset="0"/>
            </a:endParaRP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lang="fr-FR" spc="-120" dirty="0">
                <a:latin typeface="Bahnschrift Light" pitchFamily="34" charset="0"/>
              </a:rPr>
              <a:t>Electricien</a:t>
            </a:r>
            <a:endParaRPr spc="-120" dirty="0">
              <a:latin typeface="Bahnschrift Light" pitchFamily="34" charset="0"/>
            </a:endParaRP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lang="fr-FR" spc="-250" dirty="0">
                <a:latin typeface="Bahnschrift Light" pitchFamily="34" charset="0"/>
              </a:rPr>
              <a:t>Nucléaire</a:t>
            </a:r>
            <a:endParaRPr spc="-250" dirty="0">
              <a:latin typeface="Bahnschrift Light" pitchFamily="34" charset="0"/>
            </a:endParaRPr>
          </a:p>
          <a:p>
            <a:pPr marL="469900" indent="-457834">
              <a:lnSpc>
                <a:spcPts val="3835"/>
              </a:lnSpc>
              <a:buChar char="•"/>
              <a:tabLst>
                <a:tab pos="469900" algn="l"/>
                <a:tab pos="470534" algn="l"/>
              </a:tabLst>
            </a:pPr>
            <a:r>
              <a:rPr spc="-155" dirty="0">
                <a:latin typeface="Bahnschrift Light" pitchFamily="34" charset="0"/>
              </a:rPr>
              <a:t>Biologiste</a:t>
            </a:r>
          </a:p>
          <a:p>
            <a:pPr marL="469900" indent="-457834">
              <a:lnSpc>
                <a:spcPct val="100000"/>
              </a:lnSpc>
              <a:spcBef>
                <a:spcPts val="65"/>
              </a:spcBef>
              <a:buChar char="•"/>
              <a:tabLst>
                <a:tab pos="469900" algn="l"/>
                <a:tab pos="470534" algn="l"/>
              </a:tabLst>
            </a:pPr>
            <a:r>
              <a:rPr spc="-140" dirty="0">
                <a:latin typeface="Bahnschrift Light" pitchFamily="34" charset="0"/>
              </a:rPr>
              <a:t>Aéronautique…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8849996" y="1066800"/>
            <a:ext cx="3342004" cy="491993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25"/>
              </a:spcBef>
            </a:pPr>
            <a:r>
              <a:rPr spc="-204" dirty="0">
                <a:latin typeface="Bahnschrift Light" pitchFamily="34" charset="0"/>
              </a:rPr>
              <a:t>Autres</a:t>
            </a:r>
            <a:r>
              <a:rPr u="none" spc="-155" dirty="0">
                <a:latin typeface="Bahnschrift Light" pitchFamily="34" charset="0"/>
              </a:rPr>
              <a:t> </a:t>
            </a:r>
            <a:r>
              <a:rPr u="none" spc="-185" dirty="0">
                <a:latin typeface="Bahnschrift Light" pitchFamily="34" charset="0"/>
              </a:rPr>
              <a:t>:</a:t>
            </a:r>
          </a:p>
          <a:p>
            <a:pPr marL="469900" indent="-457834">
              <a:lnSpc>
                <a:spcPts val="3835"/>
              </a:lnSpc>
              <a:buChar char="•"/>
              <a:tabLst>
                <a:tab pos="469900" algn="l"/>
                <a:tab pos="470534" algn="l"/>
              </a:tabLst>
            </a:pPr>
            <a:r>
              <a:rPr u="none" spc="-170" dirty="0">
                <a:latin typeface="Bahnschrift Light" pitchFamily="34" charset="0"/>
              </a:rPr>
              <a:t>Médecin</a:t>
            </a:r>
          </a:p>
          <a:p>
            <a:pPr marL="469900" indent="-457834">
              <a:lnSpc>
                <a:spcPts val="3835"/>
              </a:lnSpc>
              <a:spcBef>
                <a:spcPts val="65"/>
              </a:spcBef>
              <a:buChar char="•"/>
              <a:tabLst>
                <a:tab pos="469900" algn="l"/>
                <a:tab pos="470534" algn="l"/>
              </a:tabLst>
            </a:pPr>
            <a:r>
              <a:rPr u="none" spc="-175" dirty="0">
                <a:latin typeface="Bahnschrift Light" pitchFamily="34" charset="0"/>
              </a:rPr>
              <a:t>Kinésithérapeute</a:t>
            </a: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u="none" spc="-175" dirty="0">
                <a:latin typeface="Bahnschrift Light" pitchFamily="34" charset="0"/>
              </a:rPr>
              <a:t>Sage</a:t>
            </a:r>
            <a:r>
              <a:rPr u="none" spc="-125" dirty="0">
                <a:latin typeface="Bahnschrift Light" pitchFamily="34" charset="0"/>
              </a:rPr>
              <a:t> </a:t>
            </a:r>
            <a:r>
              <a:rPr u="none" spc="-229" dirty="0">
                <a:latin typeface="Bahnschrift Light" pitchFamily="34" charset="0"/>
              </a:rPr>
              <a:t>femme</a:t>
            </a:r>
            <a:endParaRPr lang="fr-FR" u="none" spc="-229" dirty="0">
              <a:latin typeface="Bahnschrift Light" pitchFamily="34" charset="0"/>
            </a:endParaRP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lang="fr-FR" u="none" spc="-229" dirty="0">
                <a:latin typeface="Bahnschrift Light" pitchFamily="34" charset="0"/>
              </a:rPr>
              <a:t>Vétérinaire</a:t>
            </a:r>
            <a:endParaRPr u="none" spc="-229" dirty="0">
              <a:latin typeface="Bahnschrift Light" pitchFamily="34" charset="0"/>
            </a:endParaRP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u="none" spc="-145" dirty="0">
                <a:latin typeface="Bahnschrift Light" pitchFamily="34" charset="0"/>
              </a:rPr>
              <a:t>Pilote </a:t>
            </a:r>
            <a:r>
              <a:rPr u="none" spc="-80" dirty="0">
                <a:latin typeface="Bahnschrift Light" pitchFamily="34" charset="0"/>
              </a:rPr>
              <a:t>de</a:t>
            </a:r>
            <a:r>
              <a:rPr u="none" spc="-35" dirty="0">
                <a:latin typeface="Bahnschrift Light" pitchFamily="34" charset="0"/>
              </a:rPr>
              <a:t> </a:t>
            </a:r>
            <a:r>
              <a:rPr u="none" spc="-305" dirty="0">
                <a:latin typeface="Bahnschrift Light" pitchFamily="34" charset="0"/>
              </a:rPr>
              <a:t>chasse</a:t>
            </a:r>
            <a:endParaRPr lang="fr-FR" u="none" spc="-305" dirty="0">
              <a:latin typeface="Bahnschrift Light" pitchFamily="34" charset="0"/>
            </a:endParaRP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lang="fr-FR" u="none" spc="-305" dirty="0">
                <a:latin typeface="Bahnschrift Light" pitchFamily="34" charset="0"/>
              </a:rPr>
              <a:t>Ergonome</a:t>
            </a:r>
            <a:endParaRPr u="none" spc="-305" dirty="0">
              <a:latin typeface="Bahnschrift Light" pitchFamily="34" charset="0"/>
            </a:endParaRPr>
          </a:p>
          <a:p>
            <a:pPr marL="469900" indent="-457834">
              <a:lnSpc>
                <a:spcPts val="3829"/>
              </a:lnSpc>
              <a:buChar char="•"/>
              <a:tabLst>
                <a:tab pos="469900" algn="l"/>
                <a:tab pos="470534" algn="l"/>
              </a:tabLst>
            </a:pPr>
            <a:r>
              <a:rPr u="none" spc="-110" dirty="0">
                <a:latin typeface="Bahnschrift Light" pitchFamily="34" charset="0"/>
              </a:rPr>
              <a:t>Orthoptiste</a:t>
            </a:r>
          </a:p>
          <a:p>
            <a:pPr marL="469900" indent="-457834">
              <a:lnSpc>
                <a:spcPts val="3835"/>
              </a:lnSpc>
              <a:buChar char="•"/>
              <a:tabLst>
                <a:tab pos="469900" algn="l"/>
                <a:tab pos="470534" algn="l"/>
              </a:tabLst>
            </a:pPr>
            <a:r>
              <a:rPr u="none" spc="-210" dirty="0">
                <a:latin typeface="Bahnschrift Light" pitchFamily="34" charset="0"/>
              </a:rPr>
              <a:t>Coach</a:t>
            </a:r>
            <a:r>
              <a:rPr u="none" spc="-220" dirty="0">
                <a:latin typeface="Bahnschrift Light" pitchFamily="34" charset="0"/>
              </a:rPr>
              <a:t> </a:t>
            </a:r>
            <a:r>
              <a:rPr u="none" spc="-70" dirty="0">
                <a:latin typeface="Bahnschrift Light" pitchFamily="34" charset="0"/>
              </a:rPr>
              <a:t>sportif</a:t>
            </a:r>
          </a:p>
          <a:p>
            <a:pPr marL="469900" indent="-457834">
              <a:lnSpc>
                <a:spcPct val="100000"/>
              </a:lnSpc>
              <a:spcBef>
                <a:spcPts val="70"/>
              </a:spcBef>
              <a:buChar char="•"/>
              <a:tabLst>
                <a:tab pos="469900" algn="l"/>
                <a:tab pos="470534" algn="l"/>
              </a:tabLst>
            </a:pPr>
            <a:r>
              <a:rPr u="none" spc="-150" dirty="0">
                <a:latin typeface="Bahnschrift Light" pitchFamily="34" charset="0"/>
              </a:rPr>
              <a:t>Policier…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 l="3000" t="30222" r="76000" b="48445"/>
          <a:stretch>
            <a:fillRect/>
          </a:stretch>
        </p:blipFill>
        <p:spPr bwMode="auto">
          <a:xfrm>
            <a:off x="4724400" y="2895600"/>
            <a:ext cx="240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40500" t="40222" r="36500" b="37556"/>
          <a:stretch>
            <a:fillRect/>
          </a:stretch>
        </p:blipFill>
        <p:spPr bwMode="auto">
          <a:xfrm>
            <a:off x="3733800" y="1447800"/>
            <a:ext cx="2514600" cy="13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 l="2500" t="38444" r="80000" b="36667"/>
          <a:stretch>
            <a:fillRect/>
          </a:stretch>
        </p:blipFill>
        <p:spPr bwMode="auto">
          <a:xfrm>
            <a:off x="6400800" y="1143000"/>
            <a:ext cx="21336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 l="2500" t="36667" r="76500" b="38444"/>
          <a:stretch>
            <a:fillRect/>
          </a:stretch>
        </p:blipFill>
        <p:spPr bwMode="auto">
          <a:xfrm>
            <a:off x="3733800" y="4419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 l="77500" t="47333" r="3500" b="27778"/>
          <a:stretch>
            <a:fillRect/>
          </a:stretch>
        </p:blipFill>
        <p:spPr bwMode="auto">
          <a:xfrm>
            <a:off x="6324600" y="4343400"/>
            <a:ext cx="24819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ject 2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l" t="t" r="r" b="b"/>
            <a:pathLst>
              <a:path w="12192000" h="647700">
                <a:moveTo>
                  <a:pt x="12192000" y="0"/>
                </a:moveTo>
                <a:lnTo>
                  <a:pt x="0" y="0"/>
                </a:lnTo>
                <a:lnTo>
                  <a:pt x="0" y="647700"/>
                </a:lnTo>
                <a:lnTo>
                  <a:pt x="12192000" y="647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0" y="304800"/>
            <a:ext cx="1219200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FR" sz="2800" b="1" dirty="0">
                <a:solidFill>
                  <a:srgbClr val="FFFFFF"/>
                </a:solidFill>
                <a:latin typeface="Trebuchet MS" pitchFamily="34" charset="0"/>
                <a:cs typeface="Trebuchet MS"/>
              </a:rPr>
              <a:t> </a:t>
            </a:r>
            <a:r>
              <a:rPr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  <a:cs typeface="Trebuchet MS"/>
              </a:rPr>
              <a:t>EXEMPLES DE MÉTIERS FAISANT APPEL A LA SPÉCIALITÉ PHYSIQUE-CHIMIE</a:t>
            </a:r>
            <a:endParaRPr sz="2800" dirty="0">
              <a:solidFill>
                <a:schemeClr val="bg1">
                  <a:lumMod val="95000"/>
                  <a:lumOff val="5000"/>
                </a:schemeClr>
              </a:solidFill>
              <a:latin typeface="Trebuchet MS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2192000" cy="581025"/>
          </a:xfrm>
          <a:custGeom>
            <a:avLst/>
            <a:gdLst/>
            <a:ahLst/>
            <a:cxnLst/>
            <a:rect l="l" t="t" r="r" b="b"/>
            <a:pathLst>
              <a:path w="12192000" h="581025">
                <a:moveTo>
                  <a:pt x="12192000" y="0"/>
                </a:moveTo>
                <a:lnTo>
                  <a:pt x="0" y="0"/>
                </a:lnTo>
                <a:lnTo>
                  <a:pt x="0" y="581025"/>
                </a:lnTo>
                <a:lnTo>
                  <a:pt x="12192000" y="5810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38012"/>
            <a:ext cx="1196340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rebuchet MS" pitchFamily="34" charset="0"/>
                <a:cs typeface="Trebuchet MS"/>
              </a:rPr>
              <a:t>CHOISIR LA SPÉCIALITÉ PHYSIQUE-CHIMIE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11353800" cy="57162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0800" marR="462280">
              <a:lnSpc>
                <a:spcPct val="102499"/>
              </a:lnSpc>
              <a:spcBef>
                <a:spcPts val="45"/>
              </a:spcBef>
            </a:pP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La </a:t>
            </a:r>
            <a:r>
              <a:rPr sz="2400" dirty="0" err="1">
                <a:solidFill>
                  <a:srgbClr val="FFFFFF"/>
                </a:solidFill>
                <a:latin typeface="Bahnschrift Light" pitchFamily="34" charset="0"/>
                <a:cs typeface="Arial"/>
              </a:rPr>
              <a:t>spécialité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Physique</a:t>
            </a:r>
            <a:r>
              <a:rPr lang="fr-FR"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-</a:t>
            </a:r>
            <a:r>
              <a:rPr sz="2400" dirty="0" err="1">
                <a:solidFill>
                  <a:srgbClr val="FFFFFF"/>
                </a:solidFill>
                <a:latin typeface="Bahnschrift Light" pitchFamily="34" charset="0"/>
                <a:cs typeface="Arial"/>
              </a:rPr>
              <a:t>Chimie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Bahnschrift Light" pitchFamily="34" charset="0"/>
                <a:cs typeface="Arial"/>
              </a:rPr>
              <a:t>est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recommandée</a:t>
            </a:r>
            <a:r>
              <a:rPr lang="fr-FR" sz="2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voire</a:t>
            </a:r>
            <a:r>
              <a:rPr lang="fr-FR" sz="2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obligatoire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pour  accéder à certaines formations:</a:t>
            </a:r>
            <a:endParaRPr lang="fr-FR" sz="2400" dirty="0">
              <a:solidFill>
                <a:srgbClr val="FFFFFF"/>
              </a:solidFill>
              <a:latin typeface="Bahnschrift Light" pitchFamily="34" charset="0"/>
              <a:cs typeface="Arial"/>
            </a:endParaRPr>
          </a:p>
          <a:p>
            <a:pPr marL="50800" marR="462280">
              <a:lnSpc>
                <a:spcPct val="102499"/>
              </a:lnSpc>
              <a:spcBef>
                <a:spcPts val="45"/>
              </a:spcBef>
            </a:pPr>
            <a:endParaRPr lang="fr-FR" sz="2400" dirty="0">
              <a:latin typeface="Bahnschrift Light" pitchFamily="34" charset="0"/>
              <a:cs typeface="Arial"/>
            </a:endParaRPr>
          </a:p>
          <a:p>
            <a:pPr marL="393066" marR="1097280" indent="-342900">
              <a:lnSpc>
                <a:spcPct val="102299"/>
              </a:lnSpc>
              <a:buFont typeface="Wingdings" panose="05000000000000000000" pitchFamily="2" charset="2"/>
              <a:buChar char="q"/>
              <a:tabLst>
                <a:tab pos="508000" algn="l"/>
                <a:tab pos="508634" algn="l"/>
              </a:tabLst>
            </a:pPr>
            <a:r>
              <a:rPr sz="2400" b="1" u="sng" dirty="0" err="1">
                <a:solidFill>
                  <a:srgbClr val="FFFFFF"/>
                </a:solidFill>
                <a:highlight>
                  <a:srgbClr val="800080"/>
                </a:highlight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Classe</a:t>
            </a:r>
            <a:r>
              <a:rPr lang="fr-FR" sz="2400" b="1" u="sng" dirty="0">
                <a:solidFill>
                  <a:srgbClr val="FFFFFF"/>
                </a:solidFill>
                <a:highlight>
                  <a:srgbClr val="800080"/>
                </a:highlight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s</a:t>
            </a:r>
            <a:r>
              <a:rPr sz="2400" b="1" u="sng" dirty="0">
                <a:solidFill>
                  <a:srgbClr val="FFFFFF"/>
                </a:solidFill>
                <a:highlight>
                  <a:srgbClr val="800080"/>
                </a:highlight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 </a:t>
            </a:r>
            <a:r>
              <a:rPr sz="2400" b="1" u="sng" dirty="0" err="1">
                <a:solidFill>
                  <a:srgbClr val="FFFFFF"/>
                </a:solidFill>
                <a:highlight>
                  <a:srgbClr val="800080"/>
                </a:highlight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prépa</a:t>
            </a:r>
            <a:r>
              <a:rPr lang="fr-FR" sz="2400" b="1" u="sng" dirty="0" err="1">
                <a:solidFill>
                  <a:srgbClr val="FFFFFF"/>
                </a:solidFill>
                <a:highlight>
                  <a:srgbClr val="800080"/>
                </a:highlight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ratoires</a:t>
            </a:r>
            <a:r>
              <a:rPr sz="2400" b="1" u="sng" dirty="0">
                <a:solidFill>
                  <a:srgbClr val="FFFFFF"/>
                </a:solidFill>
                <a:highlight>
                  <a:srgbClr val="800080"/>
                </a:highlight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 aux grandes écoles </a:t>
            </a:r>
            <a:r>
              <a:rPr sz="2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(CPGE):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</a:t>
            </a:r>
            <a:r>
              <a:rPr sz="2400" dirty="0">
                <a:latin typeface="Bahnschrift Light" pitchFamily="34" charset="0"/>
                <a:cs typeface="Arial"/>
              </a:rPr>
              <a:t>choisir les 3 spécialités  scientifiques (MATH, PC et SVT) en 1</a:t>
            </a:r>
            <a:r>
              <a:rPr sz="2400" baseline="24024" dirty="0">
                <a:latin typeface="Bahnschrift Light" pitchFamily="34" charset="0"/>
                <a:cs typeface="Arial"/>
              </a:rPr>
              <a:t>ère </a:t>
            </a:r>
            <a:r>
              <a:rPr sz="2400" dirty="0">
                <a:latin typeface="Bahnschrift Light" pitchFamily="34" charset="0"/>
                <a:cs typeface="Arial"/>
              </a:rPr>
              <a:t>.</a:t>
            </a:r>
            <a:endParaRPr lang="fr-FR" sz="2400" dirty="0">
              <a:latin typeface="Bahnschrift Light" pitchFamily="34" charset="0"/>
              <a:cs typeface="Arial"/>
            </a:endParaRPr>
          </a:p>
          <a:p>
            <a:pPr marL="50166" marR="1097280">
              <a:lnSpc>
                <a:spcPct val="102299"/>
              </a:lnSpc>
              <a:tabLst>
                <a:tab pos="508000" algn="l"/>
                <a:tab pos="508634" algn="l"/>
              </a:tabLst>
            </a:pPr>
            <a:endParaRPr sz="2400" dirty="0">
              <a:latin typeface="Bahnschrift Light" pitchFamily="34" charset="0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Toutes les </a:t>
            </a:r>
            <a:r>
              <a:rPr sz="2400" dirty="0" err="1">
                <a:solidFill>
                  <a:srgbClr val="FFFFFF"/>
                </a:solidFill>
                <a:latin typeface="Bahnschrift Light" pitchFamily="34" charset="0"/>
                <a:cs typeface="Arial"/>
              </a:rPr>
              <a:t>combinaison</a:t>
            </a:r>
            <a:r>
              <a:rPr lang="fr-FR"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sont possibles en Terminale mais attention:</a:t>
            </a:r>
            <a:endParaRPr sz="2400" dirty="0">
              <a:latin typeface="Bahnschrift Light" pitchFamily="34" charset="0"/>
              <a:cs typeface="Arial"/>
            </a:endParaRPr>
          </a:p>
          <a:p>
            <a:pPr marL="727075" lvl="1" indent="-219710">
              <a:lnSpc>
                <a:spcPct val="100000"/>
              </a:lnSpc>
              <a:spcBef>
                <a:spcPts val="5"/>
              </a:spcBef>
              <a:buChar char="-"/>
              <a:tabLst>
                <a:tab pos="727710" algn="l"/>
              </a:tabLst>
            </a:pP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pour des</a:t>
            </a:r>
            <a:r>
              <a:rPr sz="2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 études d’ingénierie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: </a:t>
            </a:r>
            <a:r>
              <a:rPr sz="2400" dirty="0">
                <a:latin typeface="Bahnschrift Light" pitchFamily="34" charset="0"/>
                <a:cs typeface="Arial"/>
              </a:rPr>
              <a:t>le duo </a:t>
            </a:r>
            <a:r>
              <a:rPr lang="fr-FR" sz="2400" dirty="0">
                <a:latin typeface="Bahnschrift Light" pitchFamily="34" charset="0"/>
                <a:cs typeface="Arial"/>
              </a:rPr>
              <a:t>Maths-Physique</a:t>
            </a:r>
            <a:r>
              <a:rPr sz="2400" dirty="0">
                <a:latin typeface="Bahnschrift Light" pitchFamily="34" charset="0"/>
                <a:cs typeface="Arial"/>
              </a:rPr>
              <a:t> est incontournable.</a:t>
            </a:r>
          </a:p>
          <a:p>
            <a:pPr marL="508000" marR="927100" lvl="1">
              <a:lnSpc>
                <a:spcPts val="3379"/>
              </a:lnSpc>
              <a:spcBef>
                <a:spcPts val="120"/>
              </a:spcBef>
              <a:buChar char="-"/>
              <a:tabLst>
                <a:tab pos="727710" algn="l"/>
              </a:tabLst>
            </a:pPr>
            <a:r>
              <a:rPr lang="fr-FR"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Pour une </a:t>
            </a:r>
            <a:r>
              <a:rPr sz="2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BCPST</a:t>
            </a:r>
            <a:r>
              <a:rPr sz="2400" dirty="0">
                <a:solidFill>
                  <a:srgbClr val="FFFFFF"/>
                </a:solidFill>
                <a:latin typeface="Bahnschrift Light" pitchFamily="34" charset="0"/>
                <a:cs typeface="Arial"/>
              </a:rPr>
              <a:t> (prépa Agro-Véto): </a:t>
            </a:r>
            <a:r>
              <a:rPr sz="2400" dirty="0">
                <a:latin typeface="Bahnschrift Light" pitchFamily="34" charset="0"/>
                <a:cs typeface="Arial"/>
              </a:rPr>
              <a:t>conserver la </a:t>
            </a:r>
            <a:r>
              <a:rPr sz="2400" dirty="0" err="1">
                <a:latin typeface="Bahnschrift Light" pitchFamily="34" charset="0"/>
                <a:cs typeface="Arial"/>
              </a:rPr>
              <a:t>spé</a:t>
            </a:r>
            <a:r>
              <a:rPr sz="2400" dirty="0">
                <a:latin typeface="Bahnschrift Light" pitchFamily="34" charset="0"/>
                <a:cs typeface="Arial"/>
              </a:rPr>
              <a:t> Physique</a:t>
            </a:r>
            <a:r>
              <a:rPr lang="fr-FR" sz="2400" dirty="0">
                <a:latin typeface="Bahnschrift Light" pitchFamily="34" charset="0"/>
                <a:cs typeface="Arial"/>
              </a:rPr>
              <a:t>-Chimie</a:t>
            </a:r>
            <a:r>
              <a:rPr sz="2400" dirty="0">
                <a:latin typeface="Bahnschrift Light" pitchFamily="34" charset="0"/>
                <a:cs typeface="Arial"/>
              </a:rPr>
              <a:t> est un bon </a:t>
            </a:r>
            <a:r>
              <a:rPr sz="2400" dirty="0" err="1">
                <a:latin typeface="Bahnschrift Light" pitchFamily="34" charset="0"/>
                <a:cs typeface="Arial"/>
              </a:rPr>
              <a:t>compromis</a:t>
            </a:r>
            <a:r>
              <a:rPr sz="2400" dirty="0">
                <a:latin typeface="Bahnschrift Light" pitchFamily="34" charset="0"/>
                <a:cs typeface="Arial"/>
              </a:rPr>
              <a:t>.</a:t>
            </a:r>
            <a:endParaRPr lang="fr-FR" sz="2400" dirty="0">
              <a:latin typeface="Bahnschrift Light" pitchFamily="34" charset="0"/>
              <a:cs typeface="Arial"/>
            </a:endParaRPr>
          </a:p>
          <a:p>
            <a:pPr marL="508000" marR="927100" lvl="1">
              <a:lnSpc>
                <a:spcPts val="3379"/>
              </a:lnSpc>
              <a:spcBef>
                <a:spcPts val="120"/>
              </a:spcBef>
              <a:tabLst>
                <a:tab pos="727710" algn="l"/>
              </a:tabLst>
            </a:pPr>
            <a:endParaRPr lang="fr-FR" sz="2400" dirty="0">
              <a:latin typeface="Bahnschrift Light" pitchFamily="34" charset="0"/>
              <a:cs typeface="Arial"/>
            </a:endParaRPr>
          </a:p>
          <a:p>
            <a:pPr marL="850900" marR="927100" lvl="1" indent="-342900">
              <a:lnSpc>
                <a:spcPts val="3379"/>
              </a:lnSpc>
              <a:spcBef>
                <a:spcPts val="120"/>
              </a:spcBef>
              <a:buFont typeface="Wingdings" panose="05000000000000000000" pitchFamily="2" charset="2"/>
              <a:buChar char="q"/>
              <a:tabLst>
                <a:tab pos="727710" algn="l"/>
              </a:tabLst>
            </a:pPr>
            <a:r>
              <a:rPr lang="fr-FR" sz="2400" b="1" u="sng" dirty="0">
                <a:solidFill>
                  <a:srgbClr val="FFFFFF"/>
                </a:solidFill>
                <a:highlight>
                  <a:srgbClr val="800080"/>
                </a:highlight>
                <a:uFill>
                  <a:solidFill>
                    <a:srgbClr val="FFFFFF"/>
                  </a:solidFill>
                </a:uFill>
                <a:latin typeface="Bahnschrift Light" pitchFamily="34" charset="0"/>
                <a:cs typeface="Arial"/>
              </a:rPr>
              <a:t>Etudes de santé (PASS):</a:t>
            </a:r>
            <a:r>
              <a:rPr lang="fr-FR" sz="2400" b="1" u="sng" dirty="0">
                <a:solidFill>
                  <a:srgbClr val="FFFFFF"/>
                </a:solidFill>
                <a:highlight>
                  <a:srgbClr val="800080"/>
                </a:highlight>
                <a:latin typeface="Bahnschrift Light" pitchFamily="34" charset="0"/>
                <a:cs typeface="Arial"/>
              </a:rPr>
              <a:t> </a:t>
            </a:r>
            <a:r>
              <a:rPr lang="fr-FR" sz="2400" dirty="0">
                <a:latin typeface="Bahnschrift Light" pitchFamily="34" charset="0"/>
                <a:cs typeface="Arial"/>
              </a:rPr>
              <a:t>privilégier les spécialités de SVT, PC et de MATH (sous  forme de math complémentaires en Terminale).</a:t>
            </a:r>
          </a:p>
          <a:p>
            <a:pPr marL="508000" marR="927100" lvl="1">
              <a:lnSpc>
                <a:spcPts val="3379"/>
              </a:lnSpc>
              <a:spcBef>
                <a:spcPts val="120"/>
              </a:spcBef>
              <a:buChar char="-"/>
              <a:tabLst>
                <a:tab pos="727710" algn="l"/>
              </a:tabLst>
            </a:pPr>
            <a:endParaRPr sz="2400" dirty="0">
              <a:latin typeface="Bahnschrift Light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996" y="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2192000" h="1076325">
                <a:moveTo>
                  <a:pt x="12192000" y="0"/>
                </a:moveTo>
                <a:lnTo>
                  <a:pt x="0" y="0"/>
                </a:lnTo>
                <a:lnTo>
                  <a:pt x="0" y="1076325"/>
                </a:lnTo>
                <a:lnTo>
                  <a:pt x="12192000" y="10763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2" y="28632"/>
            <a:ext cx="1043940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</a:rPr>
              <a:t>LES POURSUITES D’ÉTUDES DANS LE SUPÉRIEUR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12" y="584414"/>
            <a:ext cx="3047987" cy="44755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-90" dirty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" pitchFamily="34" charset="0"/>
                <a:cs typeface="Trebuchet MS"/>
              </a:rPr>
              <a:t>BAC </a:t>
            </a:r>
            <a:r>
              <a:rPr sz="28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" pitchFamily="34" charset="0"/>
                <a:cs typeface="Trebuchet MS"/>
              </a:rPr>
              <a:t>+2/BAC</a:t>
            </a:r>
            <a:r>
              <a:rPr sz="2800" b="1" spc="-515" dirty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" pitchFamily="34" charset="0"/>
                <a:cs typeface="Trebuchet MS"/>
              </a:rPr>
              <a:t> </a:t>
            </a:r>
            <a:r>
              <a:rPr sz="2800" b="1" spc="65" dirty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" pitchFamily="34" charset="0"/>
                <a:cs typeface="Trebuchet MS"/>
              </a:rPr>
              <a:t>+3</a:t>
            </a:r>
            <a:endParaRPr sz="2800" dirty="0">
              <a:solidFill>
                <a:schemeClr val="bg1">
                  <a:lumMod val="95000"/>
                  <a:lumOff val="5000"/>
                </a:schemeClr>
              </a:solidFill>
              <a:latin typeface="Bahnschrift Light" pitchFamily="34" charset="0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0" y="1501389"/>
            <a:ext cx="1752600" cy="2945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600" b="1" spc="-270" dirty="0">
                <a:latin typeface="Bahnschrift Light" pitchFamily="34" charset="0"/>
                <a:cs typeface="Trebuchet MS"/>
              </a:rPr>
              <a:t>B</a:t>
            </a:r>
            <a:r>
              <a:rPr sz="3600" b="1" spc="-195" dirty="0">
                <a:latin typeface="Bahnschrift Light" pitchFamily="34" charset="0"/>
                <a:cs typeface="Trebuchet MS"/>
              </a:rPr>
              <a:t>U</a:t>
            </a:r>
            <a:r>
              <a:rPr sz="3600" b="1" spc="-480" dirty="0">
                <a:latin typeface="Bahnschrift Light" pitchFamily="34" charset="0"/>
                <a:cs typeface="Trebuchet MS"/>
              </a:rPr>
              <a:t>T</a:t>
            </a:r>
            <a:endParaRPr lang="fr-FR" sz="3600" b="1" spc="-480" dirty="0">
              <a:latin typeface="Bahnschrift Light" pitchFamily="34" charset="0"/>
              <a:cs typeface="Trebuchet MS"/>
            </a:endParaRPr>
          </a:p>
          <a:p>
            <a:pPr marL="12700" algn="ctr">
              <a:spcBef>
                <a:spcPts val="105"/>
              </a:spcBef>
            </a:pPr>
            <a:endParaRPr lang="fr-FR" sz="3600" b="1" spc="-480" dirty="0">
              <a:latin typeface="Bahnschrift Light" pitchFamily="34" charset="0"/>
              <a:cs typeface="Trebuchet MS"/>
            </a:endParaRPr>
          </a:p>
          <a:p>
            <a:pPr marL="12700" algn="ctr">
              <a:spcBef>
                <a:spcPts val="105"/>
              </a:spcBef>
            </a:pPr>
            <a:r>
              <a:rPr lang="fr-FR" sz="2000" b="1" dirty="0" err="1">
                <a:latin typeface="Bahnschrift Light" pitchFamily="34" charset="0"/>
                <a:cs typeface="Trebuchet MS"/>
              </a:rPr>
              <a:t>B</a:t>
            </a:r>
            <a:r>
              <a:rPr lang="fr-FR" sz="2000" b="1" dirty="0" err="1">
                <a:solidFill>
                  <a:srgbClr val="FFFFFF"/>
                </a:solidFill>
                <a:latin typeface="Bahnschrift Light" pitchFamily="34" charset="0"/>
                <a:cs typeface="Trebuchet MS"/>
              </a:rPr>
              <a:t>achelor</a:t>
            </a:r>
            <a:r>
              <a:rPr lang="fr-FR" sz="2000" b="1" dirty="0">
                <a:solidFill>
                  <a:srgbClr val="FFFFFF"/>
                </a:solidFill>
                <a:latin typeface="Bahnschrift Light" pitchFamily="34" charset="0"/>
                <a:cs typeface="Trebuchet MS"/>
              </a:rPr>
              <a:t>  </a:t>
            </a:r>
            <a:r>
              <a:rPr lang="fr-FR" sz="2000" b="1" dirty="0">
                <a:latin typeface="Bahnschrift Light" pitchFamily="34" charset="0"/>
                <a:cs typeface="Trebuchet MS"/>
              </a:rPr>
              <a:t>U</a:t>
            </a:r>
            <a:r>
              <a:rPr lang="fr-FR" sz="2000" b="1" dirty="0">
                <a:solidFill>
                  <a:srgbClr val="FFFFFF"/>
                </a:solidFill>
                <a:latin typeface="Bahnschrift Light" pitchFamily="34" charset="0"/>
                <a:cs typeface="Trebuchet MS"/>
              </a:rPr>
              <a:t>niversitaire de  </a:t>
            </a:r>
            <a:r>
              <a:rPr lang="fr-FR" sz="2000" b="1" dirty="0">
                <a:latin typeface="Bahnschrift Light" pitchFamily="34" charset="0"/>
                <a:cs typeface="Trebuchet MS"/>
              </a:rPr>
              <a:t>T</a:t>
            </a:r>
            <a:r>
              <a:rPr lang="fr-FR" sz="2000" b="1" dirty="0">
                <a:solidFill>
                  <a:srgbClr val="FFFFFF"/>
                </a:solidFill>
                <a:latin typeface="Bahnschrift Light" pitchFamily="34" charset="0"/>
                <a:cs typeface="Trebuchet MS"/>
              </a:rPr>
              <a:t>echnologie</a:t>
            </a:r>
            <a:endParaRPr lang="fr-FR" sz="2000" dirty="0">
              <a:latin typeface="Bahnschrift Light" pitchFamily="34" charset="0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sz="3600" dirty="0">
              <a:latin typeface="Bahnschrift Light" pitchFamily="34" charset="0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0812" y="1092583"/>
            <a:ext cx="9448788" cy="28892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Chimie, 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Génie civil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Génie mécanique,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Génie thermique et énergie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 Mesures physiques, 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Science des matériaux, 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Electrotechnique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Génie électrique et informatique industrielle, </a:t>
            </a: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Génie biologique…</a:t>
            </a:r>
            <a:endParaRPr sz="2000" dirty="0">
              <a:latin typeface="Bahnschrift Light" pitchFamily="34" charset="0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654" y="4422267"/>
            <a:ext cx="1638292" cy="19781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1" spc="-270" dirty="0">
                <a:latin typeface="Bahnschrift Light" pitchFamily="34" charset="0"/>
                <a:cs typeface="Trebuchet MS"/>
              </a:rPr>
              <a:t>B</a:t>
            </a:r>
            <a:r>
              <a:rPr sz="3600" b="1" spc="-300" dirty="0">
                <a:latin typeface="Bahnschrift Light" pitchFamily="34" charset="0"/>
                <a:cs typeface="Trebuchet MS"/>
              </a:rPr>
              <a:t>TS</a:t>
            </a:r>
            <a:r>
              <a:rPr lang="fr-FR" sz="3600" b="1" spc="-300" dirty="0">
                <a:latin typeface="Bahnschrift Light" pitchFamily="34" charset="0"/>
                <a:cs typeface="Trebuchet MS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lang="fr-FR" sz="3600" b="1" spc="-300" dirty="0">
              <a:latin typeface="Bahnschrift Light" pitchFamily="34" charset="0"/>
              <a:cs typeface="Trebuchet MS"/>
            </a:endParaRPr>
          </a:p>
          <a:p>
            <a:pPr marL="12700" algn="ctr">
              <a:spcBef>
                <a:spcPts val="105"/>
              </a:spcBef>
            </a:pPr>
            <a:r>
              <a:rPr lang="fr-FR" b="1" dirty="0">
                <a:latin typeface="Bahnschrift Light" pitchFamily="34" charset="0"/>
                <a:cs typeface="Trebuchet MS"/>
              </a:rPr>
              <a:t>Brevet de  Technicien Supérieur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90812" y="4160201"/>
            <a:ext cx="9601188" cy="25680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Aéronautique</a:t>
            </a: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Production</a:t>
            </a: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Conception de produits industriels</a:t>
            </a: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 Fluides-énergies-domotique</a:t>
            </a: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 Systèmes numériques</a:t>
            </a: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 Gestion et maitrise de l’eau</a:t>
            </a: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 Qualité dans les industries alimentaires </a:t>
            </a: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Environnement</a:t>
            </a:r>
            <a:endParaRPr sz="2000" dirty="0">
              <a:latin typeface="Bahnschrift Light" pitchFamily="34" charset="0"/>
              <a:cs typeface="Arial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133600" y="1066800"/>
            <a:ext cx="0" cy="579120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0" y="4114800"/>
            <a:ext cx="121920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-13996" y="1077374"/>
            <a:ext cx="121920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759718"/>
          </a:xfrm>
          <a:custGeom>
            <a:avLst/>
            <a:gdLst/>
            <a:ahLst/>
            <a:cxnLst/>
            <a:rect l="l" t="t" r="r" b="b"/>
            <a:pathLst>
              <a:path w="12192000" h="1076325">
                <a:moveTo>
                  <a:pt x="12192000" y="0"/>
                </a:moveTo>
                <a:lnTo>
                  <a:pt x="0" y="0"/>
                </a:lnTo>
                <a:lnTo>
                  <a:pt x="0" y="1076325"/>
                </a:lnTo>
                <a:lnTo>
                  <a:pt x="12192000" y="10763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847" y="207957"/>
            <a:ext cx="11963400" cy="5039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130"/>
              </a:spcBef>
            </a:pPr>
            <a:r>
              <a:rPr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rebuchet MS" pitchFamily="34" charset="0"/>
              </a:rPr>
              <a:t>LES POURSUITES D’ÉTUDES DANS LE SUPÉRIEUR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1039" y="830078"/>
            <a:ext cx="3657600" cy="6860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2750" b="1" dirty="0">
                <a:latin typeface="Bahnschrift Light" pitchFamily="34" charset="0"/>
                <a:cs typeface="Trebuchet MS"/>
              </a:rPr>
              <a:t>CPGE </a:t>
            </a:r>
            <a:r>
              <a:rPr lang="fr-FR" sz="1600" b="1" dirty="0">
                <a:latin typeface="Bahnschrift Light" pitchFamily="34" charset="0"/>
                <a:cs typeface="Trebuchet MS"/>
              </a:rPr>
              <a:t>(Classes Préparatoires aux Grandes Ecoles)</a:t>
            </a:r>
            <a:endParaRPr sz="2750" dirty="0">
              <a:latin typeface="Bahnschrift Light" pitchFamily="34" charset="0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6301" y="1045467"/>
            <a:ext cx="6324599" cy="35836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04775">
              <a:lnSpc>
                <a:spcPct val="101800"/>
              </a:lnSpc>
              <a:spcBef>
                <a:spcPts val="125"/>
              </a:spcBef>
            </a:pPr>
            <a:r>
              <a:rPr sz="2400" b="1" dirty="0">
                <a:latin typeface="+mj-lt"/>
                <a:cs typeface="Trebuchet MS"/>
              </a:rPr>
              <a:t>MPSI  </a:t>
            </a:r>
            <a:r>
              <a:rPr lang="fr-FR" sz="2400" b="1" dirty="0">
                <a:latin typeface="+mj-lt"/>
                <a:cs typeface="Trebuchet MS"/>
              </a:rPr>
              <a:t>  </a:t>
            </a:r>
            <a:r>
              <a:rPr sz="2400" b="1" dirty="0">
                <a:latin typeface="+mj-lt"/>
                <a:cs typeface="Trebuchet MS"/>
              </a:rPr>
              <a:t>PCSI </a:t>
            </a:r>
            <a:r>
              <a:rPr lang="fr-FR" sz="2400" b="1" dirty="0">
                <a:latin typeface="+mj-lt"/>
                <a:cs typeface="Trebuchet MS"/>
              </a:rPr>
              <a:t> </a:t>
            </a:r>
            <a:r>
              <a:rPr sz="2400" b="1" dirty="0">
                <a:latin typeface="+mj-lt"/>
                <a:cs typeface="Trebuchet MS"/>
              </a:rPr>
              <a:t> PTSI  </a:t>
            </a:r>
            <a:r>
              <a:rPr lang="fr-FR" sz="2400" b="1" dirty="0">
                <a:latin typeface="+mj-lt"/>
                <a:cs typeface="Trebuchet MS"/>
              </a:rPr>
              <a:t> </a:t>
            </a:r>
            <a:r>
              <a:rPr sz="2400" b="1" dirty="0">
                <a:latin typeface="+mj-lt"/>
                <a:cs typeface="Trebuchet MS"/>
              </a:rPr>
              <a:t>BCPST  </a:t>
            </a:r>
            <a:r>
              <a:rPr lang="fr-FR" sz="2400" b="1" dirty="0">
                <a:latin typeface="+mj-lt"/>
                <a:cs typeface="Trebuchet MS"/>
              </a:rPr>
              <a:t> </a:t>
            </a:r>
            <a:r>
              <a:rPr sz="2400" b="1" dirty="0">
                <a:latin typeface="+mj-lt"/>
                <a:cs typeface="Trebuchet MS"/>
              </a:rPr>
              <a:t>MPII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2380" y="1894167"/>
            <a:ext cx="3581391" cy="11830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FR" sz="2750" b="1" dirty="0">
                <a:latin typeface="Bahnschrift Light" pitchFamily="34" charset="0"/>
                <a:cs typeface="Trebuchet MS"/>
              </a:rPr>
              <a:t>Grandes écoles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 err="1">
                <a:latin typeface="Bahnschrift Light" pitchFamily="34" charset="0"/>
                <a:cs typeface="Trebuchet MS"/>
              </a:rPr>
              <a:t>Ecoles</a:t>
            </a:r>
            <a:r>
              <a:rPr sz="2750" b="1" dirty="0">
                <a:latin typeface="Bahnschrift Light" pitchFamily="34" charset="0"/>
                <a:cs typeface="Trebuchet MS"/>
              </a:rPr>
              <a:t> </a:t>
            </a:r>
            <a:r>
              <a:rPr sz="2750" b="1" dirty="0" err="1">
                <a:latin typeface="Bahnschrift Light" pitchFamily="34" charset="0"/>
                <a:cs typeface="Trebuchet MS"/>
              </a:rPr>
              <a:t>d’ingénieurs</a:t>
            </a:r>
            <a:r>
              <a:rPr lang="fr-FR" sz="2750" b="1" dirty="0">
                <a:latin typeface="Bahnschrift Light" pitchFamily="34" charset="0"/>
                <a:cs typeface="Trebuchet MS"/>
              </a:rPr>
              <a:t> </a:t>
            </a:r>
            <a:r>
              <a:rPr lang="fr-FR" sz="2000" b="1" dirty="0">
                <a:latin typeface="Bahnschrift Light" pitchFamily="34" charset="0"/>
                <a:cs typeface="Trebuchet MS"/>
              </a:rPr>
              <a:t>post bac</a:t>
            </a:r>
            <a:endParaRPr sz="2750" b="1" dirty="0">
              <a:latin typeface="Bahnschrift Light" pitchFamily="34" charset="0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3771" y="1741102"/>
            <a:ext cx="8273910" cy="15930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27075" marR="435609" indent="-28575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  <a:cs typeface="Trebuchet MS"/>
              </a:rPr>
              <a:t>Ecoles d’ingénieur post bac: </a:t>
            </a:r>
            <a:r>
              <a:rPr sz="2000" dirty="0">
                <a:latin typeface="+mj-lt"/>
                <a:cs typeface="Trebuchet MS"/>
              </a:rPr>
              <a:t>INSA  UTC  TELECOM</a:t>
            </a:r>
            <a:endParaRPr lang="fr-FR" sz="2000" dirty="0">
              <a:latin typeface="+mj-lt"/>
              <a:cs typeface="Trebuchet MS"/>
            </a:endParaRPr>
          </a:p>
          <a:p>
            <a:pPr marL="727075" marR="435609" indent="-28575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  <a:cs typeface="Trebuchet MS"/>
              </a:rPr>
              <a:t>Concours Ecoles d’Ingénieur : </a:t>
            </a:r>
            <a:r>
              <a:rPr lang="fr-FR" sz="2000" dirty="0" err="1">
                <a:latin typeface="+mj-lt"/>
                <a:cs typeface="Trebuchet MS"/>
              </a:rPr>
              <a:t>Geipi</a:t>
            </a:r>
            <a:r>
              <a:rPr lang="fr-FR" sz="2000" dirty="0">
                <a:latin typeface="+mj-lt"/>
                <a:cs typeface="Trebuchet MS"/>
              </a:rPr>
              <a:t> Polytech, ….</a:t>
            </a:r>
          </a:p>
          <a:p>
            <a:pPr marL="727075" marR="435609" indent="-28575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  <a:cs typeface="Trebuchet MS"/>
              </a:rPr>
              <a:t>Classes Préparatoires Intégrées:  CPI Gay Lussac, Prépa des INP</a:t>
            </a:r>
          </a:p>
          <a:p>
            <a:pPr marL="727075" marR="435609" indent="-28575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  <a:cs typeface="Trebuchet MS"/>
              </a:rPr>
              <a:t>Ecoles d’Architecture</a:t>
            </a:r>
            <a:endParaRPr sz="2000" dirty="0">
              <a:latin typeface="+mj-lt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5410200"/>
            <a:ext cx="3886200" cy="8752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750" b="1" dirty="0" err="1">
                <a:latin typeface="Bahnschrift Light" pitchFamily="34" charset="0"/>
                <a:cs typeface="Trebuchet MS"/>
              </a:rPr>
              <a:t>Licence</a:t>
            </a:r>
            <a:r>
              <a:rPr lang="fr-FR" sz="2750" b="1" dirty="0">
                <a:latin typeface="Bahnschrift Light" pitchFamily="34" charset="0"/>
                <a:cs typeface="Trebuchet MS"/>
              </a:rPr>
              <a:t>s, Masters, </a:t>
            </a:r>
          </a:p>
          <a:p>
            <a:pPr marL="12700">
              <a:spcBef>
                <a:spcPts val="125"/>
              </a:spcBef>
            </a:pPr>
            <a:r>
              <a:rPr lang="fr-FR" sz="2750" b="1" dirty="0">
                <a:latin typeface="Bahnschrift Light" pitchFamily="34" charset="0"/>
                <a:cs typeface="Trebuchet MS"/>
              </a:rPr>
              <a:t>Doctorats</a:t>
            </a:r>
            <a:endParaRPr sz="2750" b="1" dirty="0">
              <a:latin typeface="Bahnschrift Light" pitchFamily="34" charset="0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2773" y="4981769"/>
            <a:ext cx="7864908" cy="19067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4330" marR="5080" indent="-34290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</a:rPr>
              <a:t>Chimie, Physique, Mécanique, Génie Civil</a:t>
            </a:r>
          </a:p>
          <a:p>
            <a:pPr marL="354330" marR="5080" indent="-34290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</a:rPr>
              <a:t>Sciences pour l’ingénieur, Sciences et technologies</a:t>
            </a:r>
          </a:p>
          <a:p>
            <a:pPr marL="354330" marR="5080" indent="-34290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</a:rPr>
              <a:t>Informatique, Electronique, Energie électrique, Automatique…</a:t>
            </a:r>
          </a:p>
          <a:p>
            <a:pPr marL="354330" marR="5080" indent="-342900">
              <a:lnSpc>
                <a:spcPct val="1024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</a:rPr>
              <a:t> Sciences de la vie, Sciences de la terre, Sciences pour la santé</a:t>
            </a:r>
            <a:endParaRPr sz="2000" b="1" dirty="0">
              <a:latin typeface="+mj-lt"/>
              <a:cs typeface="Trebuchet MS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222380" y="3647197"/>
            <a:ext cx="3676259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FR" sz="2750" b="1" dirty="0">
                <a:latin typeface="Bahnschrift Light" pitchFamily="34" charset="0"/>
                <a:cs typeface="Trebuchet MS"/>
              </a:rPr>
              <a:t>Formations médicales et  paramédicales</a:t>
            </a:r>
            <a:endParaRPr sz="2750" b="1" dirty="0">
              <a:latin typeface="Bahnschrift Light" pitchFamily="34" charset="0"/>
              <a:cs typeface="Trebuchet MS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1601285"/>
            <a:ext cx="121920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0" y="3455437"/>
            <a:ext cx="121920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4300" y="4904883"/>
            <a:ext cx="121920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cxnSpLocks/>
          </p:cNvCxnSpPr>
          <p:nvPr/>
        </p:nvCxnSpPr>
        <p:spPr>
          <a:xfrm>
            <a:off x="4038600" y="759719"/>
            <a:ext cx="0" cy="6098281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52906" y="3531356"/>
            <a:ext cx="7924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</a:rPr>
              <a:t>Parcours d'Accès Spécifique Santé ( PASS)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</a:rPr>
              <a:t>Ecoles d’orthophonistes, psychomotriciens, ergothérapeutes, orthoptistes…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+mj-lt"/>
              </a:rPr>
              <a:t>LAS Physique, Chimie…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427</Words>
  <Application>Microsoft Office PowerPoint</Application>
  <PresentationFormat>Grand écran</PresentationFormat>
  <Paragraphs>84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Bahnschrift Light</vt:lpstr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Présentation PowerPoint</vt:lpstr>
      <vt:lpstr>Ingénieurs :</vt:lpstr>
      <vt:lpstr>CHOISIR LA SPÉCIALITÉ PHYSIQUE-CHIMIE</vt:lpstr>
      <vt:lpstr>LES POURSUITES D’ÉTUDES DANS LE SUPÉRIEUR</vt:lpstr>
      <vt:lpstr>LES POURSUITES D’ÉTUDES DANS LE SUPÉRIEUR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BOILLET SYLVIE</dc:creator>
  <cp:lastModifiedBy>Virginie Mathieu</cp:lastModifiedBy>
  <cp:revision>32</cp:revision>
  <dcterms:created xsi:type="dcterms:W3CDTF">2021-01-20T20:02:33Z</dcterms:created>
  <dcterms:modified xsi:type="dcterms:W3CDTF">2023-04-27T12:34:23Z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2021-01-20T00:00:00Z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2021-01-20T00:00:00Z</vt:filetime>
  </property>
</Properties>
</file>