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66" r:id="rId2"/>
    <p:sldId id="256" r:id="rId3"/>
    <p:sldId id="262" r:id="rId4"/>
    <p:sldId id="260" r:id="rId5"/>
    <p:sldId id="259" r:id="rId6"/>
    <p:sldId id="257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74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78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19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90fd903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90fd9032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35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4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1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5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alanglia.blogspot.com/2015/11/english-spoken-countries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339"/>
            <a:ext cx="9172471" cy="5142161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CAF77E8-238E-434C-9773-22982A599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6" y="736599"/>
            <a:ext cx="3070512" cy="211791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262626"/>
                </a:solidFill>
                <a:latin typeface="Arial Rounded MT Bold" panose="020F0704030504030204" pitchFamily="34" charset="0"/>
              </a:rPr>
              <a:t>Présentation de la Spécialité LLCER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AD6CF5-7B7B-4CBA-A1EB-D37376E0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6" y="3057708"/>
            <a:ext cx="3070512" cy="1259715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Anglais Monde Contemporain</a:t>
            </a: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92091367-8C7D-470E-9FE1-86670D929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64001" y="966802"/>
            <a:ext cx="4102099" cy="320989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596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5142160"/>
            <a:chOff x="-15736" y="0"/>
            <a:chExt cx="12229962" cy="68562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18160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352425"/>
            <a:ext cx="2771251" cy="4438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476631"/>
            <a:ext cx="2523744" cy="4190238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/>
          <p:nvPr/>
        </p:nvSpPr>
        <p:spPr>
          <a:xfrm>
            <a:off x="158214" y="716329"/>
            <a:ext cx="3174295" cy="3709502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Spécialité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LLCER </a:t>
            </a: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Anglais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Monde </a:t>
            </a:r>
            <a:r>
              <a:rPr lang="en-US" sz="28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Contemporain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(AMC)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54;p13">
            <a:extLst>
              <a:ext uri="{FF2B5EF4-FFF2-40B4-BE49-F238E27FC236}">
                <a16:creationId xmlns:a16="http://schemas.microsoft.com/office/drawing/2014/main" id="{F4178CD3-ADA4-4529-B08B-22AD0AB855D8}"/>
              </a:ext>
            </a:extLst>
          </p:cNvPr>
          <p:cNvSpPr/>
          <p:nvPr/>
        </p:nvSpPr>
        <p:spPr>
          <a:xfrm>
            <a:off x="3855700" y="352425"/>
            <a:ext cx="5130086" cy="4054476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NIVEAU VISÉ :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B2 fin Première           C1 fin Terminale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L’élève est exposé à une très large diversité de supports et est </a:t>
            </a: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régulièrement entraîné à produire à l’écrit comme à l’oral, en continu comme en interaction.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fr-FR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PRÉREQUIS 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fr-FR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goût pour la langue anglaise, la culture des pays anglophones et les enjeux du monde contemporain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niveau solide (B1+) en fin de classe seconde!</a:t>
            </a:r>
            <a:endParaRPr lang="fr-FR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5142160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18160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352425"/>
            <a:ext cx="2771251" cy="4438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476631"/>
            <a:ext cx="2523744" cy="4190238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8">
            <a:extLst>
              <a:ext uri="{FF2B5EF4-FFF2-40B4-BE49-F238E27FC236}">
                <a16:creationId xmlns:a16="http://schemas.microsoft.com/office/drawing/2014/main" id="{3BE8977E-7C31-4073-AA88-60DD2F4FA47C}"/>
              </a:ext>
            </a:extLst>
          </p:cNvPr>
          <p:cNvSpPr txBox="1"/>
          <p:nvPr/>
        </p:nvSpPr>
        <p:spPr>
          <a:xfrm>
            <a:off x="3855700" y="352425"/>
            <a:ext cx="4958317" cy="405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Explorer la langue anglaise et le monde anglophone 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contemporain de manière approfondie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Sensibilisation à la </a:t>
            </a: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diversité des sociétés et des cultures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monde anglophone.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Analyse de </a:t>
            </a: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grands enjeux 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sociétaux, économiques, géopolitiques, culturels, scientifiques et techniques.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de l’esprit critique 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 rapport à la presse et aux médias.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Ancrage dans l’ère contemporaine en vue d’en faire comprendre les </a:t>
            </a: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enjeux et le fonctionnement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  <p:sp>
        <p:nvSpPr>
          <p:cNvPr id="30" name="Google Shape;54;p13">
            <a:extLst>
              <a:ext uri="{FF2B5EF4-FFF2-40B4-BE49-F238E27FC236}">
                <a16:creationId xmlns:a16="http://schemas.microsoft.com/office/drawing/2014/main" id="{E12BC74D-30FF-4467-A221-47FEB3848570}"/>
              </a:ext>
            </a:extLst>
          </p:cNvPr>
          <p:cNvSpPr/>
          <p:nvPr/>
        </p:nvSpPr>
        <p:spPr>
          <a:xfrm>
            <a:off x="188019" y="738032"/>
            <a:ext cx="3174295" cy="3709502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Principes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Objectifs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l’AMC</a:t>
            </a:r>
            <a:endParaRPr lang="en-US" sz="34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3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870791" y="114975"/>
            <a:ext cx="3211032" cy="862926"/>
          </a:xfrm>
          <a:prstGeom prst="flowChartAlternateProcess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>
                <a:latin typeface="Arial Rounded MT Bold" panose="020F0704030504030204" pitchFamily="34" charset="0"/>
              </a:rPr>
              <a:t>AMC 1ère</a:t>
            </a:r>
            <a:endParaRPr sz="4000" b="1" dirty="0">
              <a:latin typeface="Arial Rounded MT Bold" panose="020F0704030504030204" pitchFamily="34" charset="0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081275" y="1256765"/>
            <a:ext cx="2834400" cy="1081200"/>
          </a:xfrm>
          <a:prstGeom prst="flowChartAlternateProcess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Arial Rounded MT Bold" panose="020F0704030504030204" pitchFamily="34" charset="0"/>
              </a:rPr>
              <a:t>SAVOIRS, CREATION, INNOVATION</a:t>
            </a:r>
            <a:endParaRPr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588775" y="1235500"/>
            <a:ext cx="2834400" cy="1081200"/>
          </a:xfrm>
          <a:prstGeom prst="flowChartAlternateProcess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Arial Rounded MT Bold" panose="020F0704030504030204" pitchFamily="34" charset="0"/>
              </a:rPr>
              <a:t>REPRESENTATIONS</a:t>
            </a:r>
            <a:endParaRPr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351775" y="2359230"/>
            <a:ext cx="146700" cy="399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6932625" y="2337965"/>
            <a:ext cx="146700" cy="399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21487" y="2826801"/>
            <a:ext cx="3354637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>
                <a:latin typeface="Bradley Hand ITC" panose="03070402050302030203" pitchFamily="66" charset="0"/>
              </a:rPr>
              <a:t>PRODUCTION ET CIRCULATION DES SAVOIRS</a:t>
            </a: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>
                <a:latin typeface="Bradley Hand ITC" panose="03070402050302030203" pitchFamily="66" charset="0"/>
              </a:rPr>
              <a:t>SCIENCES ET TECHNIQUES, PROMESSES ET DEFIS</a:t>
            </a:r>
            <a:endParaRPr sz="1500" b="1" dirty="0">
              <a:latin typeface="Bradley Hand ITC" panose="03070402050302030203" pitchFamily="66" charset="0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892475" y="2715469"/>
            <a:ext cx="380625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>
                <a:latin typeface="Bradley Hand ITC" panose="03070402050302030203" pitchFamily="66" charset="0"/>
              </a:rPr>
              <a:t>FAIRE ENTENDRE SA VOIX : REPRESENTATION ET PARTICIPATION</a:t>
            </a: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>
                <a:latin typeface="Bradley Hand ITC" panose="03070402050302030203" pitchFamily="66" charset="0"/>
              </a:rPr>
              <a:t>INFORMER ET S’INFORMER</a:t>
            </a: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b="1" dirty="0">
              <a:latin typeface="Bradley Hand ITC" panose="03070402050302030203" pitchFamily="66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>
                <a:latin typeface="Bradley Hand ITC" panose="03070402050302030203" pitchFamily="66" charset="0"/>
              </a:rPr>
              <a:t>REPRESENTER LE MONDE ET SE REPRESENTER</a:t>
            </a:r>
            <a:endParaRPr sz="1500" b="1" dirty="0">
              <a:latin typeface="Bradley Hand ITC" panose="03070402050302030203" pitchFamily="66" charset="0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5400000">
            <a:off x="-310312" y="1442812"/>
            <a:ext cx="17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Thématiques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 rot="-5400000">
            <a:off x="-444712" y="3067986"/>
            <a:ext cx="20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Axes d’Etude</a:t>
            </a:r>
            <a:endParaRPr dirty="0"/>
          </a:p>
        </p:txBody>
      </p:sp>
      <p:sp>
        <p:nvSpPr>
          <p:cNvPr id="66" name="Google Shape;66;p13"/>
          <p:cNvSpPr/>
          <p:nvPr/>
        </p:nvSpPr>
        <p:spPr>
          <a:xfrm>
            <a:off x="6453553" y="216949"/>
            <a:ext cx="1442894" cy="51695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4h/sem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0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13375" y="114975"/>
            <a:ext cx="4373700" cy="820690"/>
          </a:xfrm>
          <a:prstGeom prst="flowChartAlternateProcess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>
                <a:latin typeface="Arial Rounded MT Bold" panose="020F0704030504030204" pitchFamily="34" charset="0"/>
              </a:rPr>
              <a:t>AMC Terminale</a:t>
            </a:r>
            <a:endParaRPr sz="4000" b="1" dirty="0">
              <a:latin typeface="Arial Rounded MT Bold" panose="020F0704030504030204" pitchFamily="34" charset="0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63569" y="1260889"/>
            <a:ext cx="1778135" cy="1081200"/>
          </a:xfrm>
          <a:prstGeom prst="flowChartAlternateProcess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Arial Rounded MT Bold" panose="020F0704030504030204" pitchFamily="34" charset="0"/>
              </a:rPr>
              <a:t>FAIRE SOCIETE</a:t>
            </a:r>
            <a:endParaRPr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230816" y="1273246"/>
            <a:ext cx="2356720" cy="1081200"/>
          </a:xfrm>
          <a:prstGeom prst="flowChartAlternateProcess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Arial Rounded MT Bold" panose="020F0704030504030204" pitchFamily="34" charset="0"/>
              </a:rPr>
              <a:t>RELATION AU MONDE</a:t>
            </a:r>
            <a:endParaRPr sz="2000" b="1" dirty="0">
              <a:latin typeface="Arial Rounded MT Bold" panose="020F0704030504030204" pitchFamily="34" charset="0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579286" y="2440962"/>
            <a:ext cx="146700" cy="720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3"/>
          <p:cNvSpPr/>
          <p:nvPr/>
        </p:nvSpPr>
        <p:spPr>
          <a:xfrm>
            <a:off x="7335826" y="2446748"/>
            <a:ext cx="146700" cy="7151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542953" y="3248952"/>
            <a:ext cx="2533478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UNITÉ ET PLURALITÉS</a:t>
            </a:r>
            <a:endParaRPr lang="fr-FR" sz="1500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LIBERTÉS PUBLIQUES ET LIBERTÉS INDIVIDUELLES</a:t>
            </a:r>
            <a:endParaRPr lang="fr-FR" sz="1500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ÉGALITÉS ET INÉGALITÉS…</a:t>
            </a:r>
          </a:p>
          <a:p>
            <a:r>
              <a:rPr lang="fr-FR" sz="1500" b="1" i="0" u="none" strike="noStrike" baseline="0" dirty="0">
                <a:latin typeface="+mj-lt"/>
              </a:rPr>
              <a:t>	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6067571" y="3263941"/>
            <a:ext cx="265579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FRONTIÈRE ET ESPACE,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DE LA PROTECTION DE LA NATURE À LA TRANSITION ÉCOLOGIQUE,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REPENSER LA VILLE…</a:t>
            </a:r>
            <a:r>
              <a:rPr lang="fr-FR" sz="1500" b="1" i="0" u="none" strike="noStrike" baseline="0" dirty="0">
                <a:latin typeface="+mj-lt"/>
              </a:rPr>
              <a:t>	</a:t>
            </a:r>
          </a:p>
        </p:txBody>
      </p:sp>
      <p:sp>
        <p:nvSpPr>
          <p:cNvPr id="63" name="Google Shape;63;p13"/>
          <p:cNvSpPr txBox="1"/>
          <p:nvPr/>
        </p:nvSpPr>
        <p:spPr>
          <a:xfrm rot="-5400000">
            <a:off x="-688066" y="1268389"/>
            <a:ext cx="17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Thématiques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 rot="-5400000">
            <a:off x="-822466" y="3379650"/>
            <a:ext cx="20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Axes d’Etude</a:t>
            </a:r>
            <a:endParaRPr dirty="0"/>
          </a:p>
        </p:txBody>
      </p:sp>
      <p:sp>
        <p:nvSpPr>
          <p:cNvPr id="66" name="Google Shape;66;p13"/>
          <p:cNvSpPr/>
          <p:nvPr/>
        </p:nvSpPr>
        <p:spPr>
          <a:xfrm>
            <a:off x="7152363" y="192947"/>
            <a:ext cx="1325330" cy="50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latin typeface="Arial Rounded MT Bold" panose="020F0704030504030204" pitchFamily="34" charset="0"/>
              </a:rPr>
              <a:t>6h/sem</a:t>
            </a:r>
            <a:endParaRPr sz="1600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Google Shape;55;p13">
            <a:extLst>
              <a:ext uri="{FF2B5EF4-FFF2-40B4-BE49-F238E27FC236}">
                <a16:creationId xmlns:a16="http://schemas.microsoft.com/office/drawing/2014/main" id="{6CC10895-5BB4-4666-81AA-6CE1282F29C1}"/>
              </a:ext>
            </a:extLst>
          </p:cNvPr>
          <p:cNvSpPr/>
          <p:nvPr/>
        </p:nvSpPr>
        <p:spPr>
          <a:xfrm>
            <a:off x="2788009" y="1260889"/>
            <a:ext cx="3092701" cy="1081200"/>
          </a:xfrm>
          <a:prstGeom prst="flowChartAlternateProcess">
            <a:avLst/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Arial Rounded MT Bold" panose="020F0704030504030204" pitchFamily="34" charset="0"/>
              </a:rPr>
              <a:t>ENVIRONNEMENTS EN MUTATION</a:t>
            </a:r>
            <a:endParaRPr sz="2000" b="1" dirty="0">
              <a:latin typeface="Arial Rounded MT Bold" panose="020F0704030504030204" pitchFamily="34" charset="0"/>
            </a:endParaRPr>
          </a:p>
        </p:txBody>
      </p:sp>
      <p:sp>
        <p:nvSpPr>
          <p:cNvPr id="25" name="Google Shape;61;p13">
            <a:extLst>
              <a:ext uri="{FF2B5EF4-FFF2-40B4-BE49-F238E27FC236}">
                <a16:creationId xmlns:a16="http://schemas.microsoft.com/office/drawing/2014/main" id="{A907DA5F-CE57-4D1A-B01A-2F76F835F9A1}"/>
              </a:ext>
            </a:extLst>
          </p:cNvPr>
          <p:cNvSpPr txBox="1"/>
          <p:nvPr/>
        </p:nvSpPr>
        <p:spPr>
          <a:xfrm>
            <a:off x="3119740" y="3263941"/>
            <a:ext cx="276097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PUISSANCE ET INFLUENCE</a:t>
            </a:r>
            <a:endParaRPr lang="fr-FR" sz="1500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RIVALITÉS ET INTERDÉPENDANCES,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i="0" u="none" strike="noStrike" baseline="0" dirty="0">
                <a:latin typeface="Arial Narrow" panose="020B0606020202030204" pitchFamily="34" charset="0"/>
              </a:rPr>
              <a:t>HÉRITAGES COMMUNS ET DIVERSITÉS…</a:t>
            </a: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B108FA12-F135-40FA-B0E5-BEA18CD03225}"/>
              </a:ext>
            </a:extLst>
          </p:cNvPr>
          <p:cNvSpPr/>
          <p:nvPr/>
        </p:nvSpPr>
        <p:spPr>
          <a:xfrm>
            <a:off x="4300043" y="2446748"/>
            <a:ext cx="146700" cy="7151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75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3487479" y="191387"/>
            <a:ext cx="2169042" cy="1453116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Arial Rounded MT Bold" panose="020F0704030504030204" pitchFamily="34" charset="0"/>
              </a:rPr>
              <a:t>LLCER AMC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Arial Rounded MT Bold" panose="020F0704030504030204" pitchFamily="34" charset="0"/>
              </a:rPr>
              <a:t>AU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Arial Rounded MT Bold" panose="020F0704030504030204" pitchFamily="34" charset="0"/>
              </a:rPr>
              <a:t>BACCALAUR</a:t>
            </a:r>
            <a:r>
              <a:rPr lang="fr-FR" sz="1700" b="1" dirty="0">
                <a:latin typeface="Arial Rounded MT Bold" panose="020F0704030504030204" pitchFamily="34" charset="0"/>
              </a:rPr>
              <a:t>EAT</a:t>
            </a:r>
            <a:endParaRPr sz="1700" b="1" dirty="0">
              <a:latin typeface="Arial Rounded MT Bold" panose="020F0704030504030204" pitchFamily="34" charset="0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873667" y="963074"/>
            <a:ext cx="2011300" cy="955795"/>
          </a:xfrm>
          <a:prstGeom prst="flowChartAlternateProcess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preuve </a:t>
            </a:r>
            <a:r>
              <a:rPr lang="f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crite</a:t>
            </a:r>
            <a:r>
              <a:rPr lang="fr" b="1" dirty="0">
                <a:latin typeface="Arial" panose="020B0604020202020204" pitchFamily="34" charset="0"/>
                <a:cs typeface="Arial" panose="020B0604020202020204" pitchFamily="34" charset="0"/>
              </a:rPr>
              <a:t> 3H30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804126" y="1918869"/>
            <a:ext cx="322748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NIVEAU ATTENDU : C1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DEROULEMENT</a:t>
            </a:r>
            <a:r>
              <a:rPr lang="fr" sz="1100" b="1" dirty="0">
                <a:latin typeface="Bahnschrift Condensed" panose="020B0502040204020203" pitchFamily="34" charset="0"/>
              </a:rPr>
              <a:t> : </a:t>
            </a:r>
            <a:endParaRPr sz="11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Synthèse en 500 mots d’un dossier de 4000-5000 mots (+ éventuel écrit argumentatif)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 → 16 pts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Traduction (version) ou transposition (cpte-rendu des idées principales)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→ 4pts</a:t>
            </a:r>
            <a:endParaRPr sz="1400" b="1" dirty="0">
              <a:latin typeface="Bahnschrift Condensed" panose="020B0502040204020203" pitchFamily="34" charset="0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328574" y="963075"/>
            <a:ext cx="2011300" cy="955795"/>
          </a:xfrm>
          <a:prstGeom prst="flowChartAlternateProcess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Epreuve orale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Arial" panose="020B0604020202020204" pitchFamily="34" charset="0"/>
                <a:cs typeface="Arial" panose="020B0604020202020204" pitchFamily="34" charset="0"/>
              </a:rPr>
              <a:t>20 min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Arial" panose="020B0604020202020204" pitchFamily="34" charset="0"/>
                <a:cs typeface="Arial" panose="020B0604020202020204" pitchFamily="34" charset="0"/>
              </a:rPr>
              <a:t>SANS PREP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671239" y="1906762"/>
            <a:ext cx="4000692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NIVEAU ATTENDU : C1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DEROULEMENT : 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400" b="1" dirty="0">
                <a:latin typeface="Bahnschrift Condensed" panose="020B0502040204020203" pitchFamily="34" charset="0"/>
              </a:rPr>
              <a:t>Présentation d’un dossier perso en anglais (10’)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400" b="1" dirty="0">
                <a:latin typeface="Bahnschrift Condensed" panose="020B0502040204020203" pitchFamily="34" charset="0"/>
              </a:rPr>
              <a:t>Entretien (10’)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Bahnschrift Condensed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latin typeface="Bahnschrift Condensed" panose="020B0502040204020203" pitchFamily="34" charset="0"/>
              </a:rPr>
              <a:t>DOSSIER PERSO : </a:t>
            </a:r>
            <a:endParaRPr sz="1400" b="1" dirty="0">
              <a:latin typeface="Bahnschrift Condensed" panose="020B0502040204020203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400" b="1" dirty="0">
                <a:latin typeface="Bahnschrift Condensed" panose="020B0502040204020203" pitchFamily="34" charset="0"/>
              </a:rPr>
              <a:t>4-6 docs sur les axes abordés en cours:   au moins 1 article de presse,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400" b="1" dirty="0">
                <a:latin typeface="Bahnschrift Condensed" panose="020B0502040204020203" pitchFamily="34" charset="0"/>
              </a:rPr>
              <a:t>1-2 textes autres,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400" b="1" dirty="0">
                <a:latin typeface="Bahnschrift Condensed" panose="020B0502040204020203" pitchFamily="34" charset="0"/>
              </a:rPr>
              <a:t>1-2 docs iconographiques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" sz="1400" b="1" dirty="0">
                <a:latin typeface="Bahnschrift Condensed" panose="020B0502040204020203" pitchFamily="34" charset="0"/>
              </a:rPr>
              <a:t>     Etudiés en classe ou non</a:t>
            </a:r>
            <a:endParaRPr sz="1400" b="1" dirty="0">
              <a:latin typeface="Bahnschrift Condensed" panose="020B0502040204020203" pitchFamily="34" charset="0"/>
            </a:endParaRPr>
          </a:p>
        </p:txBody>
      </p:sp>
      <p:cxnSp>
        <p:nvCxnSpPr>
          <p:cNvPr id="80" name="Google Shape;80;p14"/>
          <p:cNvCxnSpPr>
            <a:cxnSpLocks/>
            <a:stCxn id="71" idx="1"/>
            <a:endCxn id="76" idx="3"/>
          </p:cNvCxnSpPr>
          <p:nvPr/>
        </p:nvCxnSpPr>
        <p:spPr>
          <a:xfrm flipH="1">
            <a:off x="2884967" y="917945"/>
            <a:ext cx="602512" cy="523027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4"/>
          <p:cNvCxnSpPr>
            <a:cxnSpLocks/>
            <a:stCxn id="71" idx="3"/>
            <a:endCxn id="78" idx="1"/>
          </p:cNvCxnSpPr>
          <p:nvPr/>
        </p:nvCxnSpPr>
        <p:spPr>
          <a:xfrm>
            <a:off x="5656521" y="917945"/>
            <a:ext cx="672053" cy="523028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5142160"/>
            <a:chOff x="-15736" y="0"/>
            <a:chExt cx="12229962" cy="6856214"/>
          </a:xfrm>
        </p:grpSpPr>
        <p:pic>
          <p:nvPicPr>
            <p:cNvPr id="63" name="Picture 54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18160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352425"/>
            <a:ext cx="2771251" cy="4438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476631"/>
            <a:ext cx="2523744" cy="4190238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Google Shape;54;p13">
            <a:extLst>
              <a:ext uri="{FF2B5EF4-FFF2-40B4-BE49-F238E27FC236}">
                <a16:creationId xmlns:a16="http://schemas.microsoft.com/office/drawing/2014/main" id="{E12BC74D-30FF-4467-A221-47FEB3848570}"/>
              </a:ext>
            </a:extLst>
          </p:cNvPr>
          <p:cNvSpPr/>
          <p:nvPr/>
        </p:nvSpPr>
        <p:spPr>
          <a:xfrm>
            <a:off x="479751" y="716067"/>
            <a:ext cx="2523744" cy="3709502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AMC et </a:t>
            </a:r>
            <a:r>
              <a:rPr lang="en-US" sz="40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post-Bac</a:t>
            </a:r>
            <a:endParaRPr lang="en-US" sz="54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ZoneTexte 8">
            <a:extLst>
              <a:ext uri="{FF2B5EF4-FFF2-40B4-BE49-F238E27FC236}">
                <a16:creationId xmlns:a16="http://schemas.microsoft.com/office/drawing/2014/main" id="{3BE8977E-7C31-4073-AA88-60DD2F4FA47C}"/>
              </a:ext>
            </a:extLst>
          </p:cNvPr>
          <p:cNvSpPr txBox="1"/>
          <p:nvPr/>
        </p:nvSpPr>
        <p:spPr>
          <a:xfrm>
            <a:off x="3855700" y="352425"/>
            <a:ext cx="4465223" cy="405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Choisissez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l’AMC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pour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vous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préparer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à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poursuivre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dans les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filières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telles</a:t>
            </a:r>
            <a:r>
              <a:rPr lang="en-US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que…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langues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(LEA,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Licence</a:t>
            </a:r>
            <a:r>
              <a:rPr lang="en-US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0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d’anglais</a:t>
            </a:r>
            <a:r>
              <a:rPr lang="en-US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journalisme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droit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L’économie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commerce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Etudes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scientifiques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(recherche et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ingénierie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où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l’anglais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langue de publication)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131</TotalTime>
  <Words>412</Words>
  <Application>Microsoft Office PowerPoint</Application>
  <PresentationFormat>Affichage à l'écran (16:9)</PresentationFormat>
  <Paragraphs>83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Arial Rounded MT Bold</vt:lpstr>
      <vt:lpstr>Bahnschrift Condensed</vt:lpstr>
      <vt:lpstr>Bradley Hand ITC</vt:lpstr>
      <vt:lpstr>Garamond</vt:lpstr>
      <vt:lpstr>Wingdings</vt:lpstr>
      <vt:lpstr>Organique</vt:lpstr>
      <vt:lpstr>Présentation de la Spécialité LLCER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Elève</dc:creator>
  <cp:lastModifiedBy>Virginie Mathieu</cp:lastModifiedBy>
  <cp:revision>21</cp:revision>
  <cp:lastPrinted>2022-01-20T06:58:02Z</cp:lastPrinted>
  <dcterms:modified xsi:type="dcterms:W3CDTF">2023-04-27T20:34:00Z</dcterms:modified>
</cp:coreProperties>
</file>