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310" r:id="rId5"/>
    <p:sldId id="316" r:id="rId6"/>
    <p:sldId id="309" r:id="rId7"/>
    <p:sldId id="312" r:id="rId8"/>
    <p:sldId id="259" r:id="rId9"/>
    <p:sldId id="283" r:id="rId10"/>
    <p:sldId id="261" r:id="rId11"/>
    <p:sldId id="262" r:id="rId1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1B"/>
    <a:srgbClr val="FDF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22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</a:t>
          </a:r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8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</a:t>
          </a:r>
          <a:endParaRPr lang="fr-FR" sz="2000" b="1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fr-FR" sz="20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  <a:endParaRPr lang="fr-FR" sz="1800" b="1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fr-FR" sz="18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endParaRPr lang="fr-FR" sz="1500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</a:t>
          </a:r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REGARDS</a:t>
          </a:r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endParaRPr lang="fr-FR" sz="16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ECONOMIQUE</a:t>
          </a:r>
        </a:p>
        <a:p>
          <a:pPr>
            <a:buFont typeface="Courier New" panose="02070309020205020404" pitchFamily="49" charset="0"/>
            <a:buChar char="o"/>
          </a:pPr>
          <a:endParaRPr lang="fr-FR" sz="16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>
            <a:buFont typeface="Courier New" panose="02070309020205020404" pitchFamily="49" charset="0"/>
            <a:buChar char="o"/>
          </a:pPr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>
            <a:buFont typeface="Courier New" panose="02070309020205020404" pitchFamily="49" charset="0"/>
            <a:buChar char="o"/>
          </a:pPr>
          <a:r>
            <a:rPr lang="fr-FR" sz="2000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ScaleX="139127" custLinFactX="34222" custLinFactY="8480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9ED9AB6C-D3EA-E94E-B3DF-35E0683FD00B}" type="pres">
      <dgm:prSet presAssocID="{A0E1DFB7-E057-DA48-AF2A-588740AA3E8E}" presName="quad2" presStyleLbl="node1" presStyleIdx="1" presStyleCnt="4" custScaleX="132084" custLinFactNeighborX="28044" custLinFactNeighborY="3136">
        <dgm:presLayoutVars>
          <dgm:chMax val="0"/>
          <dgm:chPref val="0"/>
          <dgm:bulletEnabled val="1"/>
        </dgm:presLayoutVars>
      </dgm:prSet>
      <dgm:spPr/>
    </dgm:pt>
    <dgm:pt modelId="{80E647CB-0EE3-5B48-B587-ACD8720503D9}" type="pres">
      <dgm:prSet presAssocID="{A0E1DFB7-E057-DA48-AF2A-588740AA3E8E}" presName="quad3" presStyleLbl="node1" presStyleIdx="2" presStyleCnt="4" custScaleX="128266" custLinFactNeighborX="-28174" custLinFactNeighborY="1097">
        <dgm:presLayoutVars>
          <dgm:chMax val="0"/>
          <dgm:chPref val="0"/>
          <dgm:bulletEnabled val="1"/>
        </dgm:presLayoutVars>
      </dgm:prSet>
      <dgm:spPr/>
    </dgm:pt>
    <dgm:pt modelId="{26EC7244-1761-984F-80EA-ADDD587EF837}" type="pres">
      <dgm:prSet presAssocID="{A0E1DFB7-E057-DA48-AF2A-588740AA3E8E}" presName="quad4" presStyleLbl="node1" presStyleIdx="3" presStyleCnt="4" custScaleX="132409" custLinFactX="-35321" custLinFactY="-4556" custLinFactNeighborX="-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sz="2000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8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r>
            <a:rPr lang="fr-FR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sz="2000" dirty="0">
            <a:solidFill>
              <a:schemeClr val="accent1">
                <a:lumMod val="50000"/>
              </a:schemeClr>
            </a:solidFill>
          </a:endParaRP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ScaleX="152188" custScaleY="111641" custLinFactX="36929" custLinFactY="14720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9ED9AB6C-D3EA-E94E-B3DF-35E0683FD00B}" type="pres">
      <dgm:prSet presAssocID="{A0E1DFB7-E057-DA48-AF2A-588740AA3E8E}" presName="quad2" presStyleLbl="node1" presStyleIdx="1" presStyleCnt="4" custScaleX="153970" custScaleY="110928" custLinFactNeighborX="29213" custLinFactNeighborY="-3195">
        <dgm:presLayoutVars>
          <dgm:chMax val="0"/>
          <dgm:chPref val="0"/>
          <dgm:bulletEnabled val="1"/>
        </dgm:presLayoutVars>
      </dgm:prSet>
      <dgm:spPr/>
    </dgm:pt>
    <dgm:pt modelId="{80E647CB-0EE3-5B48-B587-ACD8720503D9}" type="pres">
      <dgm:prSet presAssocID="{A0E1DFB7-E057-DA48-AF2A-588740AA3E8E}" presName="quad3" presStyleLbl="node1" presStyleIdx="2" presStyleCnt="4" custScaleX="143578" custScaleY="111642" custLinFactNeighborX="-20150" custLinFactNeighborY="6801">
        <dgm:presLayoutVars>
          <dgm:chMax val="0"/>
          <dgm:chPref val="0"/>
          <dgm:bulletEnabled val="1"/>
        </dgm:presLayoutVars>
      </dgm:prSet>
      <dgm:spPr/>
    </dgm:pt>
    <dgm:pt modelId="{26EC7244-1761-984F-80EA-ADDD587EF837}" type="pres">
      <dgm:prSet presAssocID="{A0E1DFB7-E057-DA48-AF2A-588740AA3E8E}" presName="quad4" presStyleLbl="node1" presStyleIdx="3" presStyleCnt="4" custScaleX="147396" custScaleY="111641" custLinFactX="-29056" custLinFactY="-10887" custLinFactNeighborX="-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296142" y="0"/>
          <a:ext cx="5976664" cy="59766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536499" y="3096342"/>
          <a:ext cx="3242909" cy="23308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</a:t>
          </a: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</a:t>
          </a:r>
          <a:endParaRPr lang="fr-FR" sz="2000" b="1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sp:txBody>
      <dsp:txXfrm>
        <a:off x="4650284" y="3210127"/>
        <a:ext cx="3015339" cy="2103328"/>
      </dsp:txXfrm>
    </dsp:sp>
    <dsp:sp modelId="{9ED9AB6C-D3EA-E94E-B3DF-35E0683FD00B}">
      <dsp:nvSpPr>
        <dsp:cNvPr id="0" name=""/>
        <dsp:cNvSpPr/>
      </dsp:nvSpPr>
      <dsp:spPr>
        <a:xfrm>
          <a:off x="4653878" y="640880"/>
          <a:ext cx="3078744" cy="23308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  <a:endParaRPr lang="fr-FR" sz="1800" b="1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67663" y="754665"/>
        <a:ext cx="2851174" cy="2103328"/>
      </dsp:txXfrm>
    </dsp:sp>
    <dsp:sp modelId="{80E647CB-0EE3-5B48-B587-ACD8720503D9}">
      <dsp:nvSpPr>
        <dsp:cNvPr id="0" name=""/>
        <dsp:cNvSpPr/>
      </dsp:nvSpPr>
      <dsp:spPr>
        <a:xfrm>
          <a:off x="877792" y="3103551"/>
          <a:ext cx="2989750" cy="233089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</a:t>
          </a: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REGARDS</a:t>
          </a: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sp:txBody>
      <dsp:txXfrm>
        <a:off x="991577" y="3217336"/>
        <a:ext cx="2762180" cy="2103328"/>
      </dsp:txXfrm>
    </dsp:sp>
    <dsp:sp modelId="{26EC7244-1761-984F-80EA-ADDD587EF837}">
      <dsp:nvSpPr>
        <dsp:cNvPr id="0" name=""/>
        <dsp:cNvSpPr/>
      </dsp:nvSpPr>
      <dsp:spPr>
        <a:xfrm>
          <a:off x="842218" y="640887"/>
          <a:ext cx="3086320" cy="233089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ECONOMIQUE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fr-FR" sz="16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sp:txBody>
      <dsp:txXfrm>
        <a:off x="956003" y="754672"/>
        <a:ext cx="2858750" cy="2103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220464" y="0"/>
          <a:ext cx="6106800" cy="61068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440314" y="3173753"/>
          <a:ext cx="3624588" cy="26589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70111" y="3303550"/>
        <a:ext cx="3364994" cy="2399306"/>
      </dsp:txXfrm>
    </dsp:sp>
    <dsp:sp modelId="{9ED9AB6C-D3EA-E94E-B3DF-35E0683FD00B}">
      <dsp:nvSpPr>
        <dsp:cNvPr id="0" name=""/>
        <dsp:cNvSpPr/>
      </dsp:nvSpPr>
      <dsp:spPr>
        <a:xfrm>
          <a:off x="4418529" y="373918"/>
          <a:ext cx="3667029" cy="264191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47497" y="502886"/>
        <a:ext cx="3409093" cy="2383982"/>
      </dsp:txXfrm>
    </dsp:sp>
    <dsp:sp modelId="{80E647CB-0EE3-5B48-B587-ACD8720503D9}">
      <dsp:nvSpPr>
        <dsp:cNvPr id="0" name=""/>
        <dsp:cNvSpPr/>
      </dsp:nvSpPr>
      <dsp:spPr>
        <a:xfrm>
          <a:off x="801769" y="3168342"/>
          <a:ext cx="3419528" cy="265892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21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1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fr-FR" sz="21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31567" y="3298140"/>
        <a:ext cx="3159932" cy="2399327"/>
      </dsp:txXfrm>
    </dsp:sp>
    <dsp:sp modelId="{26EC7244-1761-984F-80EA-ADDD587EF837}">
      <dsp:nvSpPr>
        <dsp:cNvPr id="0" name=""/>
        <dsp:cNvSpPr/>
      </dsp:nvSpPr>
      <dsp:spPr>
        <a:xfrm>
          <a:off x="727397" y="365435"/>
          <a:ext cx="3510459" cy="26589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57194" y="495232"/>
        <a:ext cx="3250865" cy="239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139E4568-3702-48A2-839F-765DDA4F6668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C08716DF-83AA-41C9-A54E-C7E94172817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C29C8034-D81E-2944-9B85-C74EFE9AAD9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45B00AF2-699C-134A-8B23-4EEF26E715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6EA9-F07D-4339-B47F-F2F9AD6645F4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21058437">
            <a:off x="386449" y="811746"/>
            <a:ext cx="6282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ciences</a:t>
            </a:r>
          </a:p>
        </p:txBody>
      </p:sp>
      <p:sp>
        <p:nvSpPr>
          <p:cNvPr id="5" name="ZoneTexte 4"/>
          <p:cNvSpPr txBox="1"/>
          <p:nvPr/>
        </p:nvSpPr>
        <p:spPr>
          <a:xfrm rot="21058437">
            <a:off x="994665" y="2263281"/>
            <a:ext cx="8235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1500" dirty="0">
                <a:solidFill>
                  <a:schemeClr val="accent5">
                    <a:lumMod val="75000"/>
                  </a:schemeClr>
                </a:solidFill>
              </a:rPr>
              <a:t>conomiques</a:t>
            </a:r>
          </a:p>
        </p:txBody>
      </p:sp>
      <p:sp>
        <p:nvSpPr>
          <p:cNvPr id="6" name="ZoneTexte 5"/>
          <p:cNvSpPr txBox="1"/>
          <p:nvPr/>
        </p:nvSpPr>
        <p:spPr>
          <a:xfrm rot="21058437">
            <a:off x="378121" y="3724755"/>
            <a:ext cx="76275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ociales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519114" y="650801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</a:t>
            </a:r>
            <a:r>
              <a:rPr lang="fr-FR" sz="1500" b="1" dirty="0">
                <a:solidFill>
                  <a:schemeClr val="tx1"/>
                </a:solidFill>
              </a:rPr>
              <a:t> : </a:t>
            </a:r>
            <a:r>
              <a:rPr lang="fr-FR" sz="1500" dirty="0">
                <a:solidFill>
                  <a:schemeClr val="tx1"/>
                </a:solidFill>
              </a:rPr>
              <a:t>SES + Mathématiques + Histoire-Géographie Géopolitique et Sciences Politiques (HGGSP</a:t>
            </a:r>
            <a:r>
              <a:rPr lang="fr-FR" sz="15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1653" y="1805282"/>
            <a:ext cx="1664624" cy="5361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HGGSP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1FFF76F-7FB2-4502-841D-316AACCF76BD}"/>
              </a:ext>
            </a:extLst>
          </p:cNvPr>
          <p:cNvSpPr/>
          <p:nvPr/>
        </p:nvSpPr>
        <p:spPr>
          <a:xfrm>
            <a:off x="6195580" y="1832953"/>
            <a:ext cx="1664624" cy="5361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SES + Maths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9E1DE4-0F3A-4178-99B8-4D6445E6C931}"/>
              </a:ext>
            </a:extLst>
          </p:cNvPr>
          <p:cNvSpPr/>
          <p:nvPr/>
        </p:nvSpPr>
        <p:spPr>
          <a:xfrm>
            <a:off x="4712882" y="2584666"/>
            <a:ext cx="2142521" cy="17877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Economie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MIASHS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Administration publique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Doubles licences Eco/MIASHS, Eco/Maths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FBCDDAE-E502-4AD0-A0D8-8CB8CE654D48}"/>
              </a:ext>
            </a:extLst>
          </p:cNvPr>
          <p:cNvSpPr/>
          <p:nvPr/>
        </p:nvSpPr>
        <p:spPr>
          <a:xfrm>
            <a:off x="7153622" y="2608856"/>
            <a:ext cx="1451091" cy="7661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ÉPAS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B/L (LSS)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EB245C0-39DB-431B-8986-D66F776148FE}"/>
              </a:ext>
            </a:extLst>
          </p:cNvPr>
          <p:cNvSpPr/>
          <p:nvPr/>
        </p:nvSpPr>
        <p:spPr>
          <a:xfrm>
            <a:off x="4832497" y="4594209"/>
            <a:ext cx="2025503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Ecoles de commerce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 (DCG)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3FE5091-8A2C-4EA7-AC7A-194E83A2DD0C}"/>
              </a:ext>
            </a:extLst>
          </p:cNvPr>
          <p:cNvSpPr/>
          <p:nvPr/>
        </p:nvSpPr>
        <p:spPr>
          <a:xfrm>
            <a:off x="7153622" y="3494702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Gestion (GEA, GACO)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Commerce (TC)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0A1B0F2-12E7-494C-B873-29767BA41EED}"/>
              </a:ext>
            </a:extLst>
          </p:cNvPr>
          <p:cNvSpPr/>
          <p:nvPr/>
        </p:nvSpPr>
        <p:spPr>
          <a:xfrm>
            <a:off x="7153622" y="4768604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Assurance, 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Comptabilité, gestion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393217"/>
            <a:ext cx="2281913" cy="237967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Droit,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Histoire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Géographie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Information-Communication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Doubles licences Eco/Hist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Spo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/Hist Eco/Géo…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16375" y="2608856"/>
            <a:ext cx="1624128" cy="137910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304065" y="4936346"/>
            <a:ext cx="2322225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Information/communication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95536" y="4156201"/>
            <a:ext cx="1544965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5433" y="1931508"/>
            <a:ext cx="848548" cy="202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626293" y="1186972"/>
            <a:ext cx="0" cy="1772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2A3FAC1-56F1-4C27-B15F-13D076EFD24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455591" y="1931509"/>
            <a:ext cx="739989" cy="1695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3965" y="2341453"/>
            <a:ext cx="0" cy="28943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3965" y="5235841"/>
            <a:ext cx="1713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1" y="4641440"/>
            <a:ext cx="17560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A4ADC97-D587-4B88-B6E5-AF4545A195EA}"/>
              </a:ext>
            </a:extLst>
          </p:cNvPr>
          <p:cNvCxnSpPr>
            <a:cxnSpLocks/>
          </p:cNvCxnSpPr>
          <p:nvPr/>
        </p:nvCxnSpPr>
        <p:spPr>
          <a:xfrm>
            <a:off x="7004512" y="2359775"/>
            <a:ext cx="0" cy="265592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1E1437F-E062-44AF-BAAF-FA3C9063C94B}"/>
              </a:ext>
            </a:extLst>
          </p:cNvPr>
          <p:cNvCxnSpPr/>
          <p:nvPr/>
        </p:nvCxnSpPr>
        <p:spPr>
          <a:xfrm flipH="1">
            <a:off x="6858001" y="5015699"/>
            <a:ext cx="295622" cy="41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1715CE1-DBDF-442A-85A1-06D9FC07708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55402" y="2991940"/>
            <a:ext cx="298220" cy="11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D87F5D4-4AB5-4CA0-8B51-C51775198509}"/>
              </a:ext>
            </a:extLst>
          </p:cNvPr>
          <p:cNvCxnSpPr>
            <a:endCxn id="12" idx="1"/>
          </p:cNvCxnSpPr>
          <p:nvPr/>
        </p:nvCxnSpPr>
        <p:spPr>
          <a:xfrm>
            <a:off x="7004512" y="4078120"/>
            <a:ext cx="149110" cy="39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243605" y="5413532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4BC97FE-F349-3440-B58F-6142963F423F}"/>
              </a:ext>
            </a:extLst>
          </p:cNvPr>
          <p:cNvSpPr/>
          <p:nvPr/>
        </p:nvSpPr>
        <p:spPr>
          <a:xfrm>
            <a:off x="3793981" y="1485527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</a:t>
            </a:r>
          </a:p>
          <a:p>
            <a:pPr algn="ctr"/>
            <a:r>
              <a:rPr lang="fr-FR" sz="1350" b="1" dirty="0">
                <a:solidFill>
                  <a:schemeClr val="tx1"/>
                </a:solidFill>
              </a:rPr>
              <a:t>en Terminale</a:t>
            </a:r>
          </a:p>
        </p:txBody>
      </p:sp>
    </p:spTree>
    <p:extLst>
      <p:ext uri="{BB962C8B-B14F-4D97-AF65-F5344CB8AC3E}">
        <p14:creationId xmlns:p14="http://schemas.microsoft.com/office/powerpoint/2010/main" val="24859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471499" y="578785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 </a:t>
            </a:r>
            <a:r>
              <a:rPr lang="fr-FR" sz="1500" b="1" dirty="0">
                <a:solidFill>
                  <a:schemeClr val="tx1"/>
                </a:solidFill>
              </a:rPr>
              <a:t>: </a:t>
            </a:r>
            <a:r>
              <a:rPr lang="fr-FR" sz="1500" dirty="0">
                <a:solidFill>
                  <a:schemeClr val="tx1"/>
                </a:solidFill>
              </a:rPr>
              <a:t>SES + Humanités, Littérature et Philosophie + Langues Littératures et Cultures Etrangères (LLCE-Anglais)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3797" y="1856316"/>
            <a:ext cx="1664624" cy="5361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LLCE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950C82F-A1BC-47DD-826B-D9A35C08E421}"/>
              </a:ext>
            </a:extLst>
          </p:cNvPr>
          <p:cNvSpPr/>
          <p:nvPr/>
        </p:nvSpPr>
        <p:spPr>
          <a:xfrm>
            <a:off x="3549275" y="1367159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en Terminale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494480"/>
            <a:ext cx="1958244" cy="21771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LEA, LLCE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Lettres/Langues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Droit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Info/communication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Double licence : Droit/Anglais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29185" y="2608856"/>
            <a:ext cx="1611317" cy="137910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287429" y="4832982"/>
            <a:ext cx="1958244" cy="7661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Info/communication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48618" y="4156201"/>
            <a:ext cx="1591884" cy="97047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8421" y="1869851"/>
            <a:ext cx="600854" cy="2099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377986" y="1120918"/>
            <a:ext cx="0" cy="1772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2A3FAC1-56F1-4C27-B15F-13D076EFD248}"/>
              </a:ext>
            </a:extLst>
          </p:cNvPr>
          <p:cNvCxnSpPr>
            <a:cxnSpLocks/>
          </p:cNvCxnSpPr>
          <p:nvPr/>
        </p:nvCxnSpPr>
        <p:spPr>
          <a:xfrm flipH="1" flipV="1">
            <a:off x="5213898" y="1888749"/>
            <a:ext cx="389659" cy="2427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6109" y="2392487"/>
            <a:ext cx="0" cy="28943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6109" y="5300409"/>
            <a:ext cx="17132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2" y="4641440"/>
            <a:ext cx="17560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348617" y="5586901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F287647-B312-4B0B-ABC4-71EAFF3A6426}"/>
              </a:ext>
            </a:extLst>
          </p:cNvPr>
          <p:cNvSpPr/>
          <p:nvPr/>
        </p:nvSpPr>
        <p:spPr>
          <a:xfrm>
            <a:off x="5507519" y="1863422"/>
            <a:ext cx="1664624" cy="536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HUMANITES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22D98BD-6AF2-4F78-9256-1D8AE4180ED8}"/>
              </a:ext>
            </a:extLst>
          </p:cNvPr>
          <p:cNvSpPr/>
          <p:nvPr/>
        </p:nvSpPr>
        <p:spPr>
          <a:xfrm>
            <a:off x="4619631" y="2703410"/>
            <a:ext cx="1506941" cy="117479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Info/communication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4966C82-8E1D-4942-815D-182C41541C7D}"/>
              </a:ext>
            </a:extLst>
          </p:cNvPr>
          <p:cNvSpPr/>
          <p:nvPr/>
        </p:nvSpPr>
        <p:spPr>
          <a:xfrm>
            <a:off x="6506677" y="5007137"/>
            <a:ext cx="2094158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Info/communication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juridiques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6FAE8DF-A34B-40BD-ACD8-426698FB0A2E}"/>
              </a:ext>
            </a:extLst>
          </p:cNvPr>
          <p:cNvSpPr/>
          <p:nvPr/>
        </p:nvSpPr>
        <p:spPr>
          <a:xfrm>
            <a:off x="4536558" y="4992797"/>
            <a:ext cx="1617419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Hôtellerie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F0C24BA-ACA6-4069-AA05-49FBE16D626F}"/>
              </a:ext>
            </a:extLst>
          </p:cNvPr>
          <p:cNvCxnSpPr>
            <a:stCxn id="27" idx="2"/>
          </p:cNvCxnSpPr>
          <p:nvPr/>
        </p:nvCxnSpPr>
        <p:spPr>
          <a:xfrm>
            <a:off x="6339831" y="2399593"/>
            <a:ext cx="0" cy="28943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1E5E30-AA2E-418B-B98D-0870361068D5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070812" y="4435498"/>
            <a:ext cx="269019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62BFC73-7207-4FD2-94BA-FB91368A0367}"/>
              </a:ext>
            </a:extLst>
          </p:cNvPr>
          <p:cNvCxnSpPr>
            <a:cxnSpLocks/>
          </p:cNvCxnSpPr>
          <p:nvPr/>
        </p:nvCxnSpPr>
        <p:spPr>
          <a:xfrm flipV="1">
            <a:off x="6126572" y="3421400"/>
            <a:ext cx="392554" cy="7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 : coins arrondis 17">
            <a:extLst>
              <a:ext uri="{FF2B5EF4-FFF2-40B4-BE49-F238E27FC236}">
                <a16:creationId xmlns:a16="http://schemas.microsoft.com/office/drawing/2014/main" id="{9CA55E0C-9C84-4DB4-B2C7-B8D87E15071F}"/>
              </a:ext>
            </a:extLst>
          </p:cNvPr>
          <p:cNvSpPr/>
          <p:nvPr/>
        </p:nvSpPr>
        <p:spPr>
          <a:xfrm>
            <a:off x="4619721" y="4052415"/>
            <a:ext cx="1451091" cy="76616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PREPAS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ENS D1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Littéraires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EF7EC65-D43C-4A62-9DBA-D856E1BFA1B2}"/>
              </a:ext>
            </a:extLst>
          </p:cNvPr>
          <p:cNvCxnSpPr/>
          <p:nvPr/>
        </p:nvCxnSpPr>
        <p:spPr>
          <a:xfrm>
            <a:off x="6168511" y="5300409"/>
            <a:ext cx="3469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643D43AD-D9A8-49DE-9E0D-0F809E880949}"/>
              </a:ext>
            </a:extLst>
          </p:cNvPr>
          <p:cNvSpPr/>
          <p:nvPr/>
        </p:nvSpPr>
        <p:spPr>
          <a:xfrm>
            <a:off x="6515439" y="2605192"/>
            <a:ext cx="2233025" cy="21963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Droit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Philosophie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Economie-gestion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Doubles licences : Philo/Sciences po Philo/droit Philo/Eco</a:t>
            </a:r>
          </a:p>
        </p:txBody>
      </p:sp>
    </p:spTree>
    <p:extLst>
      <p:ext uri="{BB962C8B-B14F-4D97-AF65-F5344CB8AC3E}">
        <p14:creationId xmlns:p14="http://schemas.microsoft.com/office/powerpoint/2010/main" val="96196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83568" y="908720"/>
            <a:ext cx="4176464" cy="403244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800" dirty="0"/>
              <a:t>Economie</a:t>
            </a:r>
          </a:p>
        </p:txBody>
      </p:sp>
      <p:sp>
        <p:nvSpPr>
          <p:cNvPr id="5" name="Ellipse 4"/>
          <p:cNvSpPr/>
          <p:nvPr/>
        </p:nvSpPr>
        <p:spPr>
          <a:xfrm>
            <a:off x="4283968" y="1412776"/>
            <a:ext cx="3888432" cy="4032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4800" dirty="0"/>
              <a:t>Sociologie</a:t>
            </a:r>
          </a:p>
        </p:txBody>
      </p:sp>
      <p:sp>
        <p:nvSpPr>
          <p:cNvPr id="6" name="Ellipse 5"/>
          <p:cNvSpPr/>
          <p:nvPr/>
        </p:nvSpPr>
        <p:spPr>
          <a:xfrm>
            <a:off x="1979712" y="3501008"/>
            <a:ext cx="3456384" cy="3240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/>
              <a:t>Science politique</a:t>
            </a:r>
            <a:endParaRPr lang="fr-FR" sz="6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51B933-2286-DB4F-9903-123FDB74CDB8}"/>
              </a:ext>
            </a:extLst>
          </p:cNvPr>
          <p:cNvSpPr txBox="1"/>
          <p:nvPr/>
        </p:nvSpPr>
        <p:spPr>
          <a:xfrm>
            <a:off x="4013702" y="514417"/>
            <a:ext cx="403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Les SES, 3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404664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SES, pour mieux comprendre le monde actuel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259632" y="1268760"/>
            <a:ext cx="6624736" cy="2585323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Pour les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élèves curieux du fonctionnement de l’économie, de la société et du monde politique.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approche pluridisciplinaire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qui permet de mieux comprendre le monde actuel.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discipline qui permet de développer des compétences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variées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: analyse de documents, l’argumentation, la rédaction, esprit de synthèse, etc.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AA90EC8-C1FB-4024-A2C1-A3B0191907AB}"/>
              </a:ext>
            </a:extLst>
          </p:cNvPr>
          <p:cNvSpPr/>
          <p:nvPr/>
        </p:nvSpPr>
        <p:spPr>
          <a:xfrm>
            <a:off x="829493" y="4293096"/>
            <a:ext cx="7419110" cy="80677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 en 1</a:t>
            </a:r>
            <a:r>
              <a:rPr lang="fr-FR" sz="2400" b="1" baseline="30000" dirty="0">
                <a:solidFill>
                  <a:schemeClr val="accent1"/>
                </a:solidFill>
              </a:rPr>
              <a:t>ere</a:t>
            </a:r>
            <a:r>
              <a:rPr lang="fr-FR" sz="2400" b="1" dirty="0">
                <a:solidFill>
                  <a:schemeClr val="accent1"/>
                </a:solidFill>
              </a:rPr>
              <a:t> et terminale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Un enseignement de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DE9B06-2EB2-483C-9495-BC42F097FCF7}"/>
              </a:ext>
            </a:extLst>
          </p:cNvPr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4h hebdomadaire en première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6h hebdomadaire en terminale</a:t>
            </a:r>
          </a:p>
        </p:txBody>
      </p:sp>
    </p:spTree>
    <p:extLst>
      <p:ext uri="{BB962C8B-B14F-4D97-AF65-F5344CB8AC3E}">
        <p14:creationId xmlns:p14="http://schemas.microsoft.com/office/powerpoint/2010/main" val="173831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244279"/>
              </p:ext>
            </p:extLst>
          </p:nvPr>
        </p:nvGraphicFramePr>
        <p:xfrm>
          <a:off x="395536" y="620688"/>
          <a:ext cx="856894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1043608" y="0"/>
            <a:ext cx="7056784" cy="805968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Le programme de SES en Première</a:t>
            </a:r>
          </a:p>
        </p:txBody>
      </p:sp>
    </p:spTree>
    <p:extLst>
      <p:ext uri="{BB962C8B-B14F-4D97-AF65-F5344CB8AC3E}">
        <p14:creationId xmlns:p14="http://schemas.microsoft.com/office/powerpoint/2010/main" val="316311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Champs (2018)\divers\spés\délinquance.jpg">
            <a:extLst>
              <a:ext uri="{FF2B5EF4-FFF2-40B4-BE49-F238E27FC236}">
                <a16:creationId xmlns:a16="http://schemas.microsoft.com/office/drawing/2014/main" id="{44532C92-9F23-6441-996F-A8129E84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716" y="2379993"/>
            <a:ext cx="3043609" cy="2030063"/>
          </a:xfrm>
          <a:prstGeom prst="rect">
            <a:avLst/>
          </a:prstGeom>
          <a:noFill/>
        </p:spPr>
      </p:pic>
      <p:pic>
        <p:nvPicPr>
          <p:cNvPr id="14" name="Picture 8" descr="Résultat de recherche d'images pour &quot;imitation parents&quot;">
            <a:extLst>
              <a:ext uri="{FF2B5EF4-FFF2-40B4-BE49-F238E27FC236}">
                <a16:creationId xmlns:a16="http://schemas.microsoft.com/office/drawing/2014/main" id="{82556152-E0DC-6A4F-A1A7-2FF372FA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0" y="4688106"/>
            <a:ext cx="2892782" cy="174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Champs (2018)\divers\spés\uber2.jpg">
            <a:extLst>
              <a:ext uri="{FF2B5EF4-FFF2-40B4-BE49-F238E27FC236}">
                <a16:creationId xmlns:a16="http://schemas.microsoft.com/office/drawing/2014/main" id="{C860FBDE-0AF1-854F-81E6-9B29916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501" y="378142"/>
            <a:ext cx="2658269" cy="1772179"/>
          </a:xfrm>
          <a:prstGeom prst="rect">
            <a:avLst/>
          </a:prstGeom>
          <a:noFill/>
        </p:spPr>
      </p:pic>
      <p:pic>
        <p:nvPicPr>
          <p:cNvPr id="16" name="Picture 2" descr="Résultat de recherche d'images pour &quot;opinion publique réseaux sociaux&quot;">
            <a:extLst>
              <a:ext uri="{FF2B5EF4-FFF2-40B4-BE49-F238E27FC236}">
                <a16:creationId xmlns:a16="http://schemas.microsoft.com/office/drawing/2014/main" id="{51C65D31-9F06-4D40-93CE-D7E70F3C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31" y="4628760"/>
            <a:ext cx="2716294" cy="180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ésultat de recherche d'images pour &quot;urne vote&quot;">
            <a:extLst>
              <a:ext uri="{FF2B5EF4-FFF2-40B4-BE49-F238E27FC236}">
                <a16:creationId xmlns:a16="http://schemas.microsoft.com/office/drawing/2014/main" id="{7C25F6AA-CCC0-1D43-A20F-189316BB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5" y="4628760"/>
            <a:ext cx="2811594" cy="18010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ésultat de recherche d'images pour &quot;autoentrepreneur&quot;">
            <a:extLst>
              <a:ext uri="{FF2B5EF4-FFF2-40B4-BE49-F238E27FC236}">
                <a16:creationId xmlns:a16="http://schemas.microsoft.com/office/drawing/2014/main" id="{B0A59316-8F28-2E4B-B3B8-A11B925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6" y="2430462"/>
            <a:ext cx="2923072" cy="195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ée">
            <a:extLst>
              <a:ext uri="{FF2B5EF4-FFF2-40B4-BE49-F238E27FC236}">
                <a16:creationId xmlns:a16="http://schemas.microsoft.com/office/drawing/2014/main" id="{60A2831A-E4F6-9F45-BC91-E3B48552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31" y="2323801"/>
            <a:ext cx="2448272" cy="2071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hamps (2018)\seconde\divers\power\banque.jpg">
            <a:extLst>
              <a:ext uri="{FF2B5EF4-FFF2-40B4-BE49-F238E27FC236}">
                <a16:creationId xmlns:a16="http://schemas.microsoft.com/office/drawing/2014/main" id="{405EE092-DFB1-4848-9492-F69BBC36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13557" y="378142"/>
            <a:ext cx="2483768" cy="1862826"/>
          </a:xfrm>
          <a:prstGeom prst="rect">
            <a:avLst/>
          </a:prstGeom>
          <a:noFill/>
        </p:spPr>
      </p:pic>
      <p:pic>
        <p:nvPicPr>
          <p:cNvPr id="2052" name="Picture 4" descr="Bourse: ce qui bouge sur les marchés avant l'ouverture mardi |  LesAffaires.com">
            <a:extLst>
              <a:ext uri="{FF2B5EF4-FFF2-40B4-BE49-F238E27FC236}">
                <a16:creationId xmlns:a16="http://schemas.microsoft.com/office/drawing/2014/main" id="{69CFCA4E-DF75-604C-AD44-940E34EF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5" y="358164"/>
            <a:ext cx="2647392" cy="1764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8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48161"/>
              </p:ext>
            </p:extLst>
          </p:nvPr>
        </p:nvGraphicFramePr>
        <p:xfrm>
          <a:off x="323526" y="404664"/>
          <a:ext cx="8568949" cy="61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99592" y="145696"/>
            <a:ext cx="7560840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Le programme de SES en Terminale</a:t>
            </a:r>
          </a:p>
        </p:txBody>
      </p:sp>
    </p:spTree>
    <p:extLst>
      <p:ext uri="{BB962C8B-B14F-4D97-AF65-F5344CB8AC3E}">
        <p14:creationId xmlns:p14="http://schemas.microsoft.com/office/powerpoint/2010/main" val="255039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Champs (2018)\divers\spés\Pole emploi2.jpg">
            <a:extLst>
              <a:ext uri="{FF2B5EF4-FFF2-40B4-BE49-F238E27FC236}">
                <a16:creationId xmlns:a16="http://schemas.microsoft.com/office/drawing/2014/main" id="{70216775-2080-F247-AD92-E840F8E1A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685" t="-2342" r="41514" b="2343"/>
          <a:stretch/>
        </p:blipFill>
        <p:spPr bwMode="auto">
          <a:xfrm>
            <a:off x="5975513" y="-1"/>
            <a:ext cx="3168488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7" name="Picture 2" descr="G:\Champs (2018)\divers\spés\inégalités.jpg">
            <a:extLst>
              <a:ext uri="{FF2B5EF4-FFF2-40B4-BE49-F238E27FC236}">
                <a16:creationId xmlns:a16="http://schemas.microsoft.com/office/drawing/2014/main" id="{E748FD5C-F570-564C-8E08-CD7B7B08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7438" t="9794" r="-27437" b="-7"/>
          <a:stretch/>
        </p:blipFill>
        <p:spPr bwMode="auto">
          <a:xfrm>
            <a:off x="3370075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194" name="Picture 2" descr="G:\Champs (2018)\divers\spés\commerce2.jpg"/>
          <p:cNvPicPr>
            <a:picLocks noChangeAspect="1" noChangeArrowheads="1"/>
          </p:cNvPicPr>
          <p:nvPr/>
        </p:nvPicPr>
        <p:blipFill rotWithShape="1">
          <a:blip r:embed="rId4" cstate="print"/>
          <a:srcRect l="8290" r="6684" b="3"/>
          <a:stretch/>
        </p:blipFill>
        <p:spPr bwMode="auto"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9" name="Picture 2" descr="G:\Champs (2018)\divers\spés\pollution.jpg">
            <a:extLst>
              <a:ext uri="{FF2B5EF4-FFF2-40B4-BE49-F238E27FC236}">
                <a16:creationId xmlns:a16="http://schemas.microsoft.com/office/drawing/2014/main" id="{16B8D447-EFFA-2D4B-9B73-B6633A48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2778" r="6378" b="-3"/>
          <a:stretch/>
        </p:blipFill>
        <p:spPr bwMode="auto">
          <a:xfrm>
            <a:off x="4762567" y="3511295"/>
            <a:ext cx="4381433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6" name="Picture 2" descr="G:\Champs (2018)\divers\spés\ecb.jpg">
            <a:extLst>
              <a:ext uri="{FF2B5EF4-FFF2-40B4-BE49-F238E27FC236}">
                <a16:creationId xmlns:a16="http://schemas.microsoft.com/office/drawing/2014/main" id="{E48F7B56-FD4C-D34C-9BE7-FFDF5689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2146" r="15777" b="3"/>
          <a:stretch/>
        </p:blipFill>
        <p:spPr bwMode="auto">
          <a:xfrm>
            <a:off x="2146419" y="3511296"/>
            <a:ext cx="3627504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" name="Picture 2" descr="G:\Champs (2018)\divers\spés\Mobilisation.jpg">
            <a:extLst>
              <a:ext uri="{FF2B5EF4-FFF2-40B4-BE49-F238E27FC236}">
                <a16:creationId xmlns:a16="http://schemas.microsoft.com/office/drawing/2014/main" id="{23FBF9CA-A0EA-404F-B6B1-AECDA3FEC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0983" r="16224" b="3"/>
          <a:stretch/>
        </p:blipFill>
        <p:spPr bwMode="auto">
          <a:xfrm>
            <a:off x="-2" y="3511295"/>
            <a:ext cx="3160231" cy="3346705"/>
          </a:xfrm>
          <a:custGeom>
            <a:avLst/>
            <a:gdLst>
              <a:gd name="connsiteX0" fmla="*/ 0 w 4213642"/>
              <a:gd name="connsiteY0" fmla="*/ 0 h 3346705"/>
              <a:gd name="connsiteX1" fmla="*/ 4213642 w 4213642"/>
              <a:gd name="connsiteY1" fmla="*/ 0 h 3346705"/>
              <a:gd name="connsiteX2" fmla="*/ 2663679 w 4213642"/>
              <a:gd name="connsiteY2" fmla="*/ 3346705 h 3346705"/>
              <a:gd name="connsiteX3" fmla="*/ 2658102 w 4213642"/>
              <a:gd name="connsiteY3" fmla="*/ 3346705 h 3346705"/>
              <a:gd name="connsiteX4" fmla="*/ 1591874 w 4213642"/>
              <a:gd name="connsiteY4" fmla="*/ 3346705 h 3346705"/>
              <a:gd name="connsiteX5" fmla="*/ 0 w 4213642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0680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56391" y="620688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6E453-65F6-4B30-835E-6B2C20BA0220}"/>
              </a:ext>
            </a:extLst>
          </p:cNvPr>
          <p:cNvSpPr/>
          <p:nvPr/>
        </p:nvSpPr>
        <p:spPr>
          <a:xfrm>
            <a:off x="755576" y="1823337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SES offrent de nombreux débouchés vers l’économie, le commerce, la gestion, la communication, le sanitaire et social, l’enseignement, le journalisme…</a:t>
            </a:r>
          </a:p>
          <a:p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 l’université </a:t>
            </a:r>
            <a:r>
              <a:rPr lang="fr-FR" sz="1400" dirty="0"/>
              <a:t>: économie-gestion, droit, AES, Sciences humaines (sociologie, psychologie, géographie, démographie…), STAPS, MIASH,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classes préparatoires </a:t>
            </a:r>
            <a:r>
              <a:rPr lang="fr-FR" sz="1400" dirty="0"/>
              <a:t>aux grandes écoles économiques et commerciales (CPGE) (ECE, BL, D1, D2)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Institut d’Etudes Politiques </a:t>
            </a:r>
            <a:r>
              <a:rPr lang="fr-FR" sz="1400" dirty="0"/>
              <a:t>(IEP ou Sciences Po)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école de commerce </a:t>
            </a:r>
            <a:r>
              <a:rPr lang="fr-FR" sz="1400" dirty="0"/>
              <a:t>et de marketing </a:t>
            </a:r>
            <a:r>
              <a:rPr lang="fr-FR" sz="1400" dirty="0" err="1"/>
              <a:t>post-bac</a:t>
            </a:r>
            <a:r>
              <a:rPr lang="fr-FR" sz="1400" dirty="0"/>
              <a:t> (</a:t>
            </a:r>
            <a:r>
              <a:rPr lang="fr-FR" sz="1400" dirty="0" err="1"/>
              <a:t>bachelor</a:t>
            </a:r>
            <a:r>
              <a:rPr lang="fr-FR" sz="14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Ecoles Spécialisées </a:t>
            </a:r>
            <a:r>
              <a:rPr lang="fr-FR" sz="1400" dirty="0"/>
              <a:t>: Journalisme, Infirmier (IFSI), Comptabilité, Secteur social,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BUT (ex-DUT)</a:t>
            </a:r>
            <a:r>
              <a:rPr lang="fr-FR" sz="1400" dirty="0"/>
              <a:t>: Gestion (GEA, GACO), Commerce (TC), carrières sociales, information et communication,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BTS </a:t>
            </a:r>
            <a:r>
              <a:rPr lang="fr-FR" sz="1400" dirty="0"/>
              <a:t>: Commerce (MUC, commerce international), comptabilité-gestion, notariat, banques, profession immobilière, etc.</a:t>
            </a:r>
          </a:p>
        </p:txBody>
      </p:sp>
    </p:spTree>
    <p:extLst>
      <p:ext uri="{BB962C8B-B14F-4D97-AF65-F5344CB8AC3E}">
        <p14:creationId xmlns:p14="http://schemas.microsoft.com/office/powerpoint/2010/main" val="4945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>
            <a:cxnSpLocks/>
            <a:endCxn id="9" idx="0"/>
          </p:cNvCxnSpPr>
          <p:nvPr/>
        </p:nvCxnSpPr>
        <p:spPr>
          <a:xfrm>
            <a:off x="4551090" y="4145187"/>
            <a:ext cx="197272" cy="1017079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987824" y="3933056"/>
            <a:ext cx="864096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>
            <a:off x="5148064" y="3645024"/>
            <a:ext cx="1512168" cy="558062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5548816" y="2695282"/>
            <a:ext cx="619293" cy="292337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2640928" y="2760782"/>
            <a:ext cx="792088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374530" y="2168860"/>
            <a:ext cx="2232248" cy="21602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DF71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/>
              <a:t>SES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136044" y="1223022"/>
            <a:ext cx="2612419" cy="21602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Mathématiques</a:t>
            </a:r>
          </a:p>
        </p:txBody>
      </p:sp>
      <p:sp>
        <p:nvSpPr>
          <p:cNvPr id="6" name="Ellipse 5"/>
          <p:cNvSpPr/>
          <p:nvPr/>
        </p:nvSpPr>
        <p:spPr>
          <a:xfrm>
            <a:off x="395537" y="1124744"/>
            <a:ext cx="2618545" cy="21602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Histoire-géographie géopolitique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science politique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(HGGSP)</a:t>
            </a:r>
          </a:p>
        </p:txBody>
      </p:sp>
      <p:sp>
        <p:nvSpPr>
          <p:cNvPr id="7" name="Ellipse 6"/>
          <p:cNvSpPr/>
          <p:nvPr/>
        </p:nvSpPr>
        <p:spPr>
          <a:xfrm>
            <a:off x="611560" y="3924055"/>
            <a:ext cx="2503084" cy="21602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Langues et littérature et culture étrangère </a:t>
            </a:r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</a:rPr>
              <a:t>LLCE)</a:t>
            </a:r>
          </a:p>
        </p:txBody>
      </p:sp>
      <p:sp>
        <p:nvSpPr>
          <p:cNvPr id="8" name="Ellipse 7"/>
          <p:cNvSpPr/>
          <p:nvPr/>
        </p:nvSpPr>
        <p:spPr>
          <a:xfrm>
            <a:off x="6308232" y="3755403"/>
            <a:ext cx="2526816" cy="2160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Humanités, littérature et philosophie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(HLP)</a:t>
            </a:r>
          </a:p>
        </p:txBody>
      </p:sp>
      <p:sp>
        <p:nvSpPr>
          <p:cNvPr id="9" name="Ellipse 8"/>
          <p:cNvSpPr/>
          <p:nvPr/>
        </p:nvSpPr>
        <p:spPr>
          <a:xfrm>
            <a:off x="4060628" y="5162266"/>
            <a:ext cx="1375468" cy="11521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SVT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164287-5084-1345-81AD-A04CCB4FCDFD}"/>
              </a:ext>
            </a:extLst>
          </p:cNvPr>
          <p:cNvSpPr txBox="1"/>
          <p:nvPr/>
        </p:nvSpPr>
        <p:spPr>
          <a:xfrm>
            <a:off x="2813947" y="942357"/>
            <a:ext cx="357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Exemples d’associations des spécialités avec les SES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A785629-7FF8-48F4-9B74-6F3DA97D6273}"/>
              </a:ext>
            </a:extLst>
          </p:cNvPr>
          <p:cNvSpPr/>
          <p:nvPr/>
        </p:nvSpPr>
        <p:spPr>
          <a:xfrm>
            <a:off x="862445" y="278106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598</Words>
  <Application>Microsoft Office PowerPoint</Application>
  <PresentationFormat>Affichage à l'écran (4:3)</PresentationFormat>
  <Paragraphs>182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Peggy Ségas</dc:creator>
  <cp:lastModifiedBy>Virginie Mathieu</cp:lastModifiedBy>
  <cp:revision>36</cp:revision>
  <cp:lastPrinted>2021-02-01T22:15:26Z</cp:lastPrinted>
  <dcterms:created xsi:type="dcterms:W3CDTF">2019-02-16T16:45:03Z</dcterms:created>
  <dcterms:modified xsi:type="dcterms:W3CDTF">2023-04-27T18:30:33Z</dcterms:modified>
</cp:coreProperties>
</file>