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8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4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1CE2-AFE9-44BD-8602-A78066BD7A4B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34F2-64C4-4467-9298-FBEDA45E72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318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1CE2-AFE9-44BD-8602-A78066BD7A4B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34F2-64C4-4467-9298-FBEDA45E72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94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1CE2-AFE9-44BD-8602-A78066BD7A4B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34F2-64C4-4467-9298-FBEDA45E72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26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1CE2-AFE9-44BD-8602-A78066BD7A4B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34F2-64C4-4467-9298-FBEDA45E72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00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1CE2-AFE9-44BD-8602-A78066BD7A4B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34F2-64C4-4467-9298-FBEDA45E72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92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1CE2-AFE9-44BD-8602-A78066BD7A4B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34F2-64C4-4467-9298-FBEDA45E72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90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1CE2-AFE9-44BD-8602-A78066BD7A4B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34F2-64C4-4467-9298-FBEDA45E72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843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1CE2-AFE9-44BD-8602-A78066BD7A4B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34F2-64C4-4467-9298-FBEDA45E72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800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1CE2-AFE9-44BD-8602-A78066BD7A4B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34F2-64C4-4467-9298-FBEDA45E72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59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1CE2-AFE9-44BD-8602-A78066BD7A4B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34F2-64C4-4467-9298-FBEDA45E72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68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1CE2-AFE9-44BD-8602-A78066BD7A4B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34F2-64C4-4467-9298-FBEDA45E72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52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11CE2-AFE9-44BD-8602-A78066BD7A4B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834F2-64C4-4467-9298-FBEDA45E72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64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261880" y="173953"/>
            <a:ext cx="7765775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LA SPÉCIALITÉ  MATHÉMATIQUES </a:t>
            </a:r>
            <a:endParaRPr kumimoji="0" lang="fr-FR" sz="4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504762" y="1774391"/>
            <a:ext cx="13872052" cy="56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A2CD172-BCD9-4DF4-9970-5B970CA137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953" y="1444752"/>
            <a:ext cx="8342094" cy="532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60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E1F7EC9-9D01-4A8D-A8C0-94464C708AC2}"/>
              </a:ext>
            </a:extLst>
          </p:cNvPr>
          <p:cNvSpPr txBox="1">
            <a:spLocks/>
          </p:cNvSpPr>
          <p:nvPr/>
        </p:nvSpPr>
        <p:spPr>
          <a:xfrm>
            <a:off x="664030" y="1311275"/>
            <a:ext cx="4519160" cy="485775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defRPr/>
            </a:pPr>
            <a:r>
              <a:rPr lang="fr-BE" altLang="fr-FR" sz="2400" b="1" dirty="0"/>
              <a:t>En Première </a:t>
            </a:r>
            <a:r>
              <a:rPr lang="fr-BE" altLang="fr-FR" sz="2400" dirty="0"/>
              <a:t>:</a:t>
            </a:r>
          </a:p>
          <a:p>
            <a:pPr marL="0" indent="0">
              <a:defRPr/>
            </a:pPr>
            <a:endParaRPr lang="fr-BE" altLang="fr-FR" sz="1400" dirty="0"/>
          </a:p>
          <a:p>
            <a:pPr marL="0" indent="0">
              <a:lnSpc>
                <a:spcPct val="150000"/>
              </a:lnSpc>
              <a:defRPr/>
            </a:pPr>
            <a:r>
              <a:rPr lang="fr-BE" altLang="fr-FR" sz="1600" dirty="0"/>
              <a:t>L’horaire est de 4 heures par élève par semaine.</a:t>
            </a:r>
          </a:p>
          <a:p>
            <a:pPr marL="0" indent="0">
              <a:lnSpc>
                <a:spcPct val="200000"/>
              </a:lnSpc>
              <a:defRPr/>
            </a:pPr>
            <a:r>
              <a:rPr lang="fr-BE" altLang="fr-FR" sz="1600" dirty="0"/>
              <a:t>Un programme </a:t>
            </a:r>
            <a:r>
              <a:rPr lang="fr-BE" altLang="fr-FR" sz="1600" dirty="0">
                <a:solidFill>
                  <a:srgbClr val="FF0000"/>
                </a:solidFill>
              </a:rPr>
              <a:t>ambitieux </a:t>
            </a:r>
            <a:r>
              <a:rPr lang="fr-BE" altLang="fr-FR" sz="1600" dirty="0"/>
              <a:t>qui permet</a:t>
            </a:r>
            <a:br>
              <a:rPr lang="fr-BE" altLang="fr-FR" sz="1600" dirty="0"/>
            </a:br>
            <a:r>
              <a:rPr lang="fr-FR" sz="1600" dirty="0">
                <a:solidFill>
                  <a:srgbClr val="FF0000"/>
                </a:solidFill>
              </a:rPr>
              <a:t>à chaque élève </a:t>
            </a:r>
            <a:r>
              <a:rPr lang="fr-FR" sz="1600" dirty="0"/>
              <a:t>d’affiner ses choix pour la Terminale, en tenant compte de </a:t>
            </a:r>
            <a:r>
              <a:rPr lang="fr-FR" sz="1600" dirty="0">
                <a:solidFill>
                  <a:srgbClr val="FF0000"/>
                </a:solidFill>
              </a:rPr>
              <a:t>son appétence pour les mathématiques</a:t>
            </a:r>
            <a:r>
              <a:rPr lang="fr-FR" sz="1600" dirty="0"/>
              <a:t> et de son projet </a:t>
            </a:r>
            <a:r>
              <a:rPr lang="fr-FR" sz="1600" dirty="0" err="1"/>
              <a:t>post-bac</a:t>
            </a:r>
            <a:r>
              <a:rPr lang="fr-FR" sz="1600" dirty="0"/>
              <a:t> envisagé.</a:t>
            </a:r>
            <a:endParaRPr lang="fr-BE" altLang="fr-FR" sz="1600" dirty="0"/>
          </a:p>
          <a:p>
            <a:pPr marL="0" indent="0">
              <a:defRPr/>
            </a:pPr>
            <a:endParaRPr lang="fr-BE" altLang="fr-FR" dirty="0"/>
          </a:p>
          <a:p>
            <a:pPr marL="0" indent="0">
              <a:defRPr/>
            </a:pPr>
            <a:endParaRPr lang="fr-BE" altLang="fr-FR" dirty="0"/>
          </a:p>
        </p:txBody>
      </p:sp>
      <p:sp>
        <p:nvSpPr>
          <p:cNvPr id="3" name="Espace réservé du contenu 3">
            <a:extLst>
              <a:ext uri="{FF2B5EF4-FFF2-40B4-BE49-F238E27FC236}">
                <a16:creationId xmlns:a16="http://schemas.microsoft.com/office/drawing/2014/main" id="{4CBCA68D-2E07-4BFF-8B74-94960F6A92C3}"/>
              </a:ext>
            </a:extLst>
          </p:cNvPr>
          <p:cNvSpPr txBox="1">
            <a:spLocks/>
          </p:cNvSpPr>
          <p:nvPr/>
        </p:nvSpPr>
        <p:spPr>
          <a:xfrm>
            <a:off x="6414750" y="1159810"/>
            <a:ext cx="5287280" cy="463776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defRPr/>
            </a:pPr>
            <a:r>
              <a:rPr lang="fr-BE" altLang="fr-FR" sz="2400" b="1" dirty="0"/>
              <a:t>En Terminale :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fr-BE" altLang="fr-FR" sz="2300" dirty="0">
                <a:solidFill>
                  <a:srgbClr val="FF0000"/>
                </a:solidFill>
              </a:rPr>
              <a:t>La spécialité Mathématiques </a:t>
            </a:r>
            <a:r>
              <a:rPr lang="fr-BE" altLang="fr-FR" sz="2300" dirty="0"/>
              <a:t>: 6 heures</a:t>
            </a:r>
          </a:p>
          <a:p>
            <a:pPr marL="0" indent="0">
              <a:buNone/>
              <a:defRPr/>
            </a:pPr>
            <a:r>
              <a:rPr lang="fr-BE" altLang="fr-FR" sz="2300" dirty="0"/>
              <a:t>	    </a:t>
            </a:r>
          </a:p>
          <a:p>
            <a:pPr marL="0" indent="0">
              <a:defRPr/>
            </a:pPr>
            <a:endParaRPr lang="fr-BE" altLang="fr-FR" sz="2300" dirty="0"/>
          </a:p>
          <a:p>
            <a:pPr marL="0" indent="0">
              <a:buNone/>
              <a:defRPr/>
            </a:pPr>
            <a:r>
              <a:rPr lang="fr-BE" altLang="fr-FR" sz="2300" dirty="0"/>
              <a:t>                 avec en Option : </a:t>
            </a:r>
            <a:r>
              <a:rPr lang="fr-BE" altLang="fr-FR" sz="2300" dirty="0">
                <a:solidFill>
                  <a:srgbClr val="FF0000"/>
                </a:solidFill>
              </a:rPr>
              <a:t>Maths expertes </a:t>
            </a:r>
            <a:br>
              <a:rPr lang="fr-BE" altLang="fr-FR" sz="2300" dirty="0"/>
            </a:br>
            <a:r>
              <a:rPr lang="fr-BE" altLang="fr-FR" sz="2300" dirty="0"/>
              <a:t>	(+ 3 heures exclusivement pour les élèves de la   Spécialité Maths).</a:t>
            </a:r>
            <a:br>
              <a:rPr lang="fr-BE" altLang="fr-FR" sz="2300" dirty="0"/>
            </a:br>
            <a:endParaRPr lang="fr-BE" altLang="fr-FR" sz="2300" dirty="0"/>
          </a:p>
          <a:p>
            <a:pPr marL="0" indent="0">
              <a:buNone/>
              <a:defRPr/>
            </a:pPr>
            <a:endParaRPr lang="fr-BE" altLang="fr-FR" sz="2300" dirty="0"/>
          </a:p>
          <a:p>
            <a:pPr marL="0" indent="0">
              <a:buNone/>
              <a:defRPr/>
            </a:pPr>
            <a:r>
              <a:rPr lang="fr-BE" altLang="fr-FR" sz="2300" dirty="0">
                <a:solidFill>
                  <a:srgbClr val="FF0000"/>
                </a:solidFill>
              </a:rPr>
              <a:t> L’option Maths Complémentaires </a:t>
            </a:r>
            <a:r>
              <a:rPr lang="fr-BE" altLang="fr-FR" sz="2300" dirty="0"/>
              <a:t>:</a:t>
            </a:r>
          </a:p>
          <a:p>
            <a:pPr marL="0" indent="0">
              <a:buNone/>
              <a:defRPr/>
            </a:pPr>
            <a:br>
              <a:rPr lang="fr-BE" altLang="fr-FR" sz="2300" dirty="0"/>
            </a:br>
            <a:r>
              <a:rPr lang="fr-BE" altLang="fr-FR" sz="2300" dirty="0"/>
              <a:t>3 heures (pour les élèves ayant suivi la spécialité mathématiques de 1</a:t>
            </a:r>
            <a:r>
              <a:rPr lang="fr-BE" altLang="fr-FR" sz="2300" baseline="30000" dirty="0"/>
              <a:t>ère</a:t>
            </a:r>
            <a:r>
              <a:rPr lang="fr-BE" altLang="fr-FR" sz="2300" dirty="0"/>
              <a:t> et l’ayant abandonnée en Terminale)</a:t>
            </a:r>
          </a:p>
          <a:p>
            <a:pPr marL="0" indent="0">
              <a:buNone/>
              <a:defRPr/>
            </a:pPr>
            <a:endParaRPr lang="fr-BE" altLang="fr-FR" sz="2300" dirty="0"/>
          </a:p>
        </p:txBody>
      </p:sp>
      <p:cxnSp>
        <p:nvCxnSpPr>
          <p:cNvPr id="4" name="Elbow Connector 8">
            <a:extLst>
              <a:ext uri="{FF2B5EF4-FFF2-40B4-BE49-F238E27FC236}">
                <a16:creationId xmlns:a16="http://schemas.microsoft.com/office/drawing/2014/main" id="{20B25F6B-07CF-4329-A46E-4444FE362134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8517545" y="2175724"/>
            <a:ext cx="750051" cy="331640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Elbow Connector 57">
            <a:extLst>
              <a:ext uri="{FF2B5EF4-FFF2-40B4-BE49-F238E27FC236}">
                <a16:creationId xmlns:a16="http://schemas.microsoft.com/office/drawing/2014/main" id="{C17A3043-3410-4C6E-9FC3-060E8F404C23}"/>
              </a:ext>
            </a:extLst>
          </p:cNvPr>
          <p:cNvCxnSpPr>
            <a:cxnSpLocks/>
          </p:cNvCxnSpPr>
          <p:nvPr/>
        </p:nvCxnSpPr>
        <p:spPr bwMode="auto">
          <a:xfrm flipV="1">
            <a:off x="4960374" y="1838773"/>
            <a:ext cx="1454376" cy="1141719"/>
          </a:xfrm>
          <a:prstGeom prst="bentConnector3">
            <a:avLst/>
          </a:prstGeom>
          <a:ln w="57150">
            <a:headEnd type="none" w="med" len="med"/>
            <a:tailEnd type="triangle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Elbow Connector 60">
            <a:extLst>
              <a:ext uri="{FF2B5EF4-FFF2-40B4-BE49-F238E27FC236}">
                <a16:creationId xmlns:a16="http://schemas.microsoft.com/office/drawing/2014/main" id="{8FB09DB6-B7F0-429D-B993-6B5FD594A948}"/>
              </a:ext>
            </a:extLst>
          </p:cNvPr>
          <p:cNvCxnSpPr>
            <a:cxnSpLocks/>
          </p:cNvCxnSpPr>
          <p:nvPr/>
        </p:nvCxnSpPr>
        <p:spPr bwMode="auto">
          <a:xfrm>
            <a:off x="4968424" y="3211916"/>
            <a:ext cx="1446326" cy="1103536"/>
          </a:xfrm>
          <a:prstGeom prst="bentConnector3">
            <a:avLst>
              <a:gd name="adj1" fmla="val 50000"/>
            </a:avLst>
          </a:prstGeom>
          <a:ln w="57150">
            <a:headEnd type="none" w="med" len="med"/>
            <a:tailEnd type="triangle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re 1">
            <a:extLst>
              <a:ext uri="{FF2B5EF4-FFF2-40B4-BE49-F238E27FC236}">
                <a16:creationId xmlns:a16="http://schemas.microsoft.com/office/drawing/2014/main" id="{F03D4977-40D2-4265-900C-9371327BF47F}"/>
              </a:ext>
            </a:extLst>
          </p:cNvPr>
          <p:cNvSpPr txBox="1">
            <a:spLocks/>
          </p:cNvSpPr>
          <p:nvPr/>
        </p:nvSpPr>
        <p:spPr>
          <a:xfrm>
            <a:off x="222443" y="454364"/>
            <a:ext cx="7529290" cy="38179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7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j-cs"/>
              </a:rPr>
              <a:t>Bac</a:t>
            </a:r>
            <a:r>
              <a:rPr kumimoji="0" lang="fr-FR" altLang="fr-FR" sz="2700" b="1" i="0" u="none" strike="noStrike" kern="1200" cap="none" spc="-5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j-cs"/>
              </a:rPr>
              <a:t> 2024: </a:t>
            </a:r>
            <a:r>
              <a:rPr kumimoji="0" lang="fr-FR" altLang="fr-FR" sz="27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j-cs"/>
              </a:rPr>
              <a:t>Spécialité </a:t>
            </a:r>
            <a:r>
              <a:rPr kumimoji="0" lang="fr-BE" sz="2700" b="1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+mj-cs"/>
              </a:rPr>
              <a:t>mathématiques </a:t>
            </a:r>
            <a:endParaRPr kumimoji="0" lang="fr-FR" altLang="fr-FR" sz="2700" b="1" i="0" u="none" strike="noStrike" kern="1200" cap="none" spc="-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MS PGothic" pitchFamily="34" charset="-128"/>
              <a:cs typeface="+mj-cs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9CDE624-515B-4B8B-A8C8-BC96D48B74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29" y="4846432"/>
            <a:ext cx="1715187" cy="1715187"/>
          </a:xfrm>
          <a:prstGeom prst="rect">
            <a:avLst/>
          </a:prstGeom>
        </p:spPr>
      </p:pic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B0C32432-1B3E-4F61-84AE-D24BC276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475975-FEAC-4247-8FE3-251E39794F72}" type="slidenum">
              <a:rPr kumimoji="0" lang="fr-B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BE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8170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5760" y="516305"/>
            <a:ext cx="811418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   </a:t>
            </a:r>
          </a:p>
          <a:p>
            <a:pPr>
              <a:spcAft>
                <a:spcPts val="0"/>
              </a:spcAft>
            </a:pPr>
            <a:r>
              <a:rPr lang="fr-FR" b="1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DES COMPÉTENCES MATHÉMATIQUES INDISPENSABLES </a:t>
            </a:r>
            <a:r>
              <a:rPr lang="fr-FR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pour une poursuite d’études en classe préparatoire aux grandes écoles ( </a:t>
            </a:r>
            <a:r>
              <a:rPr lang="fr-FR" b="1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CPGE</a:t>
            </a:r>
            <a:r>
              <a:rPr lang="fr-FR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</a:pPr>
            <a:endParaRPr lang="fr-FR" dirty="0"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dirty="0">
              <a:effectLst/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b="1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DES COMPETENCES MATHEMATIQUES NÉCESSAIRES </a:t>
            </a:r>
            <a:r>
              <a:rPr lang="fr-FR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dans de nombreux domaines:</a:t>
            </a:r>
          </a:p>
          <a:p>
            <a:pPr>
              <a:spcAft>
                <a:spcPts val="0"/>
              </a:spcAft>
            </a:pPr>
            <a:r>
              <a:rPr lang="fr-FR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  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TÉLÉCOMMUNICATION et INFORMATIQUE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TRAITEMENT DE L’INFORMATION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MÉDICAL ET BIO-MÉDICAL (PASS)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RECHERCHE ET DÉVELOPPEMENT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FINANCES ET </a:t>
            </a:r>
            <a:r>
              <a:rPr lang="fr-FR" dirty="0"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GESTION</a:t>
            </a:r>
            <a:endParaRPr lang="fr-FR" dirty="0">
              <a:effectLst/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MARKETING ET GESTION COMMERCIALE DANS LE SECTEUR INDUSTRIEL ET DE SERVICES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LOGISTIQUE ET GESTION DE PRODUCTION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ENVIRONNEMENT</a:t>
            </a:r>
          </a:p>
          <a:p>
            <a:pPr>
              <a:spcAft>
                <a:spcPts val="0"/>
              </a:spcAft>
            </a:pPr>
            <a:r>
              <a:rPr lang="fr-FR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Image 2" descr="Macintosh HD:Users:macbook:Desktop:images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99" y="739636"/>
            <a:ext cx="2679207" cy="334409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CE926602-8427-446B-9223-380280BC22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099" y="4774358"/>
            <a:ext cx="1640519" cy="164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38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5000">
        <p14:reveal/>
      </p:transition>
    </mc:Choice>
    <mc:Fallback xmlns="">
      <p:transition spd="slow" advClick="0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blog.educpros.fr/julien-gossa/files/2019/02/CDU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524" y="821075"/>
            <a:ext cx="8700117" cy="5683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41864" y="433987"/>
            <a:ext cx="7475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                         Poursuite d’études possibles à l’Université</a:t>
            </a:r>
            <a:endParaRPr lang="fr-FR" sz="3600" b="1" dirty="0">
              <a:solidFill>
                <a:srgbClr val="FF000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16E79A8-9615-4DCB-AB6F-C8FCBB05C0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886" y="4694055"/>
            <a:ext cx="1729958" cy="172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80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5000">
        <p14:reveal/>
      </p:transition>
    </mc:Choice>
    <mc:Fallback xmlns="">
      <p:transition spd="slow" advClick="0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587768"/>
              </p:ext>
            </p:extLst>
          </p:nvPr>
        </p:nvGraphicFramePr>
        <p:xfrm>
          <a:off x="1784412" y="824250"/>
          <a:ext cx="9978499" cy="5569342"/>
        </p:xfrm>
        <a:graphic>
          <a:graphicData uri="http://schemas.openxmlformats.org/drawingml/2006/table">
            <a:tbl>
              <a:tblPr/>
              <a:tblGrid>
                <a:gridCol w="1489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0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7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13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901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solidFill>
                            <a:srgbClr val="FFFFFF"/>
                          </a:solidFill>
                          <a:effectLst/>
                        </a:rPr>
                        <a:t>Etudes visées</a:t>
                      </a:r>
                      <a:endParaRPr lang="fr-FR" sz="1400" dirty="0">
                        <a:effectLst/>
                      </a:endParaRP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44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solidFill>
                            <a:srgbClr val="FFFFFF"/>
                          </a:solidFill>
                          <a:effectLst/>
                        </a:rPr>
                        <a:t>Enseignements de spécialité conseillés en 1</a:t>
                      </a:r>
                      <a:r>
                        <a:rPr lang="fr-FR" sz="1400" b="1" baseline="30000" dirty="0">
                          <a:solidFill>
                            <a:srgbClr val="FFFFFF"/>
                          </a:solidFill>
                          <a:effectLst/>
                        </a:rPr>
                        <a:t>ère</a:t>
                      </a:r>
                      <a:endParaRPr lang="fr-FR" sz="1400" dirty="0">
                        <a:effectLst/>
                      </a:endParaRP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44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solidFill>
                            <a:srgbClr val="FFFFFF"/>
                          </a:solidFill>
                          <a:effectLst/>
                        </a:rPr>
                        <a:t>Enseignements de spécialité conseillés en T</a:t>
                      </a:r>
                      <a:r>
                        <a:rPr lang="fr-FR" sz="1400" b="1" baseline="30000" dirty="0">
                          <a:solidFill>
                            <a:srgbClr val="FFFFFF"/>
                          </a:solidFill>
                          <a:effectLst/>
                        </a:rPr>
                        <a:t>ale</a:t>
                      </a:r>
                      <a:endParaRPr lang="fr-FR" sz="1400" dirty="0">
                        <a:effectLst/>
                      </a:endParaRP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44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solidFill>
                            <a:srgbClr val="FFFFFF"/>
                          </a:solidFill>
                          <a:effectLst/>
                        </a:rPr>
                        <a:t>Options</a:t>
                      </a:r>
                      <a:endParaRPr lang="fr-FR" sz="1400" dirty="0">
                        <a:effectLst/>
                      </a:endParaRP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44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72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effectLst/>
                        </a:rPr>
                        <a:t>CPGE scientifique</a:t>
                      </a:r>
                      <a:endParaRPr lang="fr-FR" sz="1400" dirty="0">
                        <a:effectLst/>
                      </a:endParaRPr>
                    </a:p>
                    <a:p>
                      <a:pPr algn="ctr" fontAlgn="ctr"/>
                      <a:r>
                        <a:rPr lang="fr-FR" sz="1400" dirty="0">
                          <a:effectLst/>
                        </a:rPr>
                        <a:t>MPSI, PCSI, PTSI, MP2I</a:t>
                      </a:r>
                    </a:p>
                    <a:p>
                      <a:pPr algn="ctr" fontAlgn="ctr"/>
                      <a:r>
                        <a:rPr lang="fr-FR" sz="1400" dirty="0">
                          <a:effectLst/>
                        </a:rPr>
                        <a:t> CUPGE sciences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r>
                        <a:rPr lang="fr-FR" sz="1400" dirty="0">
                          <a:effectLst/>
                        </a:rPr>
                        <a:t>Mathématiques 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endParaRPr lang="fr-FR" sz="1400" dirty="0">
                        <a:effectLst/>
                      </a:endParaRP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r>
                        <a:rPr lang="fr-FR" sz="1400" dirty="0">
                          <a:effectLst/>
                        </a:rPr>
                        <a:t>Physique-chimie (PC)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endParaRPr lang="fr-FR" sz="1400" dirty="0">
                        <a:effectLst/>
                      </a:endParaRP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r>
                        <a:rPr lang="fr-FR" sz="1400" dirty="0">
                          <a:effectLst/>
                        </a:rPr>
                        <a:t>Sciences de l’ingénieur (SI) </a:t>
                      </a:r>
                      <a:r>
                        <a:rPr lang="fr-FR" sz="1400" b="1" dirty="0">
                          <a:effectLst/>
                        </a:rPr>
                        <a:t>ou</a:t>
                      </a:r>
                      <a:r>
                        <a:rPr lang="fr-FR" sz="1400" dirty="0">
                          <a:effectLst/>
                        </a:rPr>
                        <a:t> Sciences de la vie et de la Terre (SVT) </a:t>
                      </a:r>
                      <a:r>
                        <a:rPr lang="fr-FR" sz="1400" b="1" dirty="0">
                          <a:effectLst/>
                        </a:rPr>
                        <a:t>ou</a:t>
                      </a:r>
                      <a:r>
                        <a:rPr lang="fr-FR" sz="1400" dirty="0">
                          <a:effectLst/>
                        </a:rPr>
                        <a:t> NSI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q"/>
                      </a:pPr>
                      <a:r>
                        <a:rPr lang="fr-FR" sz="1400" dirty="0">
                          <a:effectLst/>
                        </a:rPr>
                        <a:t>Mathématiques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q"/>
                      </a:pPr>
                      <a:endParaRPr lang="fr-FR" sz="1400" dirty="0">
                        <a:effectLst/>
                      </a:endParaRP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q"/>
                      </a:pPr>
                      <a:r>
                        <a:rPr lang="fr-FR" sz="1400" dirty="0">
                          <a:effectLst/>
                        </a:rPr>
                        <a:t>Physique-chimie (ou NSI uniquement pour MP2I)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v"/>
                      </a:pPr>
                      <a:r>
                        <a:rPr lang="fr-FR" sz="1400" dirty="0">
                          <a:effectLst/>
                        </a:rPr>
                        <a:t> Mathématiques expertes (en terminale)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981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effectLst/>
                        </a:rPr>
                        <a:t>CPGE scientifique</a:t>
                      </a:r>
                      <a:endParaRPr lang="fr-FR" sz="1400" dirty="0">
                        <a:effectLst/>
                      </a:endParaRPr>
                    </a:p>
                    <a:p>
                      <a:pPr algn="ctr" fontAlgn="ctr"/>
                      <a:r>
                        <a:rPr lang="fr-FR" sz="1400" dirty="0">
                          <a:effectLst/>
                        </a:rPr>
                        <a:t>BCPST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r>
                        <a:rPr lang="fr-FR" sz="1400" dirty="0">
                          <a:effectLst/>
                        </a:rPr>
                        <a:t>Mathématiques 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endParaRPr lang="fr-FR" sz="1400" dirty="0">
                        <a:effectLst/>
                      </a:endParaRP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r>
                        <a:rPr lang="fr-FR" sz="1400" dirty="0">
                          <a:effectLst/>
                        </a:rPr>
                        <a:t>Physique-chimie (PC)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endParaRPr lang="fr-FR" sz="1400" dirty="0">
                        <a:effectLst/>
                      </a:endParaRP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r>
                        <a:rPr lang="fr-FR" sz="1400" dirty="0">
                          <a:effectLst/>
                        </a:rPr>
                        <a:t>Sciences de la vie et de la Terre (SVT)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q"/>
                      </a:pPr>
                      <a:r>
                        <a:rPr lang="fr-FR" sz="1400" dirty="0">
                          <a:effectLst/>
                        </a:rPr>
                        <a:t>Mathématiques + Sciences de la vie et de la Terre (SVT)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q"/>
                      </a:pPr>
                      <a:endParaRPr lang="fr-FR" sz="1400" dirty="0">
                        <a:effectLst/>
                      </a:endParaRP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q"/>
                      </a:pPr>
                      <a:r>
                        <a:rPr lang="fr-FR" sz="1400" b="1" dirty="0">
                          <a:effectLst/>
                        </a:rPr>
                        <a:t>ou</a:t>
                      </a:r>
                      <a:r>
                        <a:rPr lang="fr-FR" sz="1400" dirty="0">
                          <a:effectLst/>
                        </a:rPr>
                        <a:t> Mathématiques + Physique-chimie (PC)</a:t>
                      </a:r>
                    </a:p>
                    <a:p>
                      <a:pPr marL="0" indent="0" fontAlgn="ctr">
                        <a:buFont typeface="Wingdings" panose="05000000000000000000" pitchFamily="2" charset="2"/>
                        <a:buNone/>
                      </a:pPr>
                      <a:endParaRPr lang="fr-FR" sz="1400" dirty="0">
                        <a:effectLst/>
                      </a:endParaRP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q"/>
                      </a:pPr>
                      <a:r>
                        <a:rPr lang="fr-FR" sz="1400" b="1" dirty="0">
                          <a:effectLst/>
                        </a:rPr>
                        <a:t>ou</a:t>
                      </a:r>
                      <a:r>
                        <a:rPr lang="fr-FR" sz="1400" dirty="0">
                          <a:effectLst/>
                        </a:rPr>
                        <a:t>  Sciences de la vie et de la Terre (SVT) + Physique-chimie (PC)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v"/>
                      </a:pPr>
                      <a:r>
                        <a:rPr lang="fr-FR" sz="1400" dirty="0">
                          <a:effectLst/>
                        </a:rPr>
                        <a:t>Mathématiques expertes conseillée en terminale</a:t>
                      </a:r>
                    </a:p>
                    <a:p>
                      <a:pPr marL="0" indent="0" fontAlgn="ctr">
                        <a:buFont typeface="Wingdings" panose="05000000000000000000" pitchFamily="2" charset="2"/>
                        <a:buNone/>
                      </a:pPr>
                      <a:endParaRPr lang="fr-FR" sz="1400" dirty="0">
                        <a:effectLst/>
                      </a:endParaRPr>
                    </a:p>
                    <a:p>
                      <a:pPr marL="28575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fr-FR" sz="1400" dirty="0">
                          <a:effectLst/>
                        </a:rPr>
                        <a:t>Mathématiques complémentaires pour la combinaison SVT + PC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v"/>
                      </a:pPr>
                      <a:endParaRPr lang="fr-FR" sz="1400" dirty="0">
                        <a:effectLst/>
                      </a:endParaRP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72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effectLst/>
                        </a:rPr>
                        <a:t>CPGE économique</a:t>
                      </a:r>
                      <a:r>
                        <a:rPr lang="fr-FR" sz="1400" dirty="0">
                          <a:effectLst/>
                        </a:rPr>
                        <a:t> (ECG ou CUPGE éco)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r>
                        <a:rPr lang="fr-FR" sz="1400" dirty="0">
                          <a:effectLst/>
                        </a:rPr>
                        <a:t> Mathématiques </a:t>
                      </a:r>
                    </a:p>
                    <a:p>
                      <a:pPr marL="0" indent="0" fontAlgn="ctr">
                        <a:buFont typeface="Wingdings" panose="05000000000000000000" pitchFamily="2" charset="2"/>
                        <a:buNone/>
                      </a:pPr>
                      <a:endParaRPr lang="fr-FR" sz="1400" dirty="0">
                        <a:effectLst/>
                      </a:endParaRP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r>
                        <a:rPr lang="fr-FR" sz="1400" dirty="0">
                          <a:effectLst/>
                        </a:rPr>
                        <a:t>+ 2 autres spécialités parmi Histoire-géographie, géopolitique et sciences politiques (HGGSP) </a:t>
                      </a:r>
                      <a:r>
                        <a:rPr lang="fr-FR" sz="1400" b="1" dirty="0">
                          <a:effectLst/>
                        </a:rPr>
                        <a:t>ou </a:t>
                      </a:r>
                      <a:r>
                        <a:rPr lang="fr-FR" sz="1400" dirty="0">
                          <a:effectLst/>
                        </a:rPr>
                        <a:t>Sciences économiques et sociales (SES)</a:t>
                      </a:r>
                    </a:p>
                    <a:p>
                      <a:pPr marL="0" indent="0" fontAlgn="ctr">
                        <a:buFont typeface="Wingdings" panose="05000000000000000000" pitchFamily="2" charset="2"/>
                        <a:buNone/>
                      </a:pPr>
                      <a:endParaRPr lang="fr-FR" sz="1400" dirty="0">
                        <a:effectLst/>
                      </a:endParaRP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r>
                        <a:rPr lang="fr-FR" sz="1400" b="1" dirty="0">
                          <a:effectLst/>
                        </a:rPr>
                        <a:t>ou</a:t>
                      </a:r>
                      <a:r>
                        <a:rPr lang="fr-FR" sz="1400" dirty="0">
                          <a:effectLst/>
                        </a:rPr>
                        <a:t> Autres spécialités possibles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q"/>
                      </a:pPr>
                      <a:r>
                        <a:rPr lang="fr-FR" sz="1400" dirty="0">
                          <a:effectLst/>
                        </a:rPr>
                        <a:t>Mathématiques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q"/>
                      </a:pPr>
                      <a:endParaRPr lang="fr-FR" sz="1400" dirty="0">
                        <a:effectLst/>
                      </a:endParaRP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q"/>
                      </a:pPr>
                      <a:r>
                        <a:rPr lang="fr-FR" sz="1400" dirty="0">
                          <a:effectLst/>
                        </a:rPr>
                        <a:t>Autre spécialité possible ( HGGSP, SES, AMC…)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fr-FR" sz="1400" dirty="0">
                          <a:effectLst/>
                        </a:rPr>
                        <a:t>Mathématiques expertes conseillée en terminale</a:t>
                      </a:r>
                    </a:p>
                    <a:p>
                      <a:pPr fontAlgn="ctr"/>
                      <a:endParaRPr lang="fr-FR" sz="1400" dirty="0">
                        <a:effectLst/>
                      </a:endParaRP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144571" y="250075"/>
            <a:ext cx="7031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cs typeface="Times New Roman" panose="02020603050405020304" pitchFamily="18" charset="0"/>
              </a:rPr>
              <a:t>               </a:t>
            </a:r>
            <a:r>
              <a:rPr lang="fr-FR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Poursuite d’études possibles vers les CPGE</a:t>
            </a:r>
            <a:endParaRPr lang="fr-FR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DF510511-12CB-43D8-898A-8DFCA5D22A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63" y="4918229"/>
            <a:ext cx="1475363" cy="1475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41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79244"/>
              </p:ext>
            </p:extLst>
          </p:nvPr>
        </p:nvGraphicFramePr>
        <p:xfrm>
          <a:off x="1926454" y="915352"/>
          <a:ext cx="9632273" cy="5319825"/>
        </p:xfrm>
        <a:graphic>
          <a:graphicData uri="http://schemas.openxmlformats.org/drawingml/2006/table">
            <a:tbl>
              <a:tblPr/>
              <a:tblGrid>
                <a:gridCol w="1793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1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8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90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305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solidFill>
                            <a:srgbClr val="FFFFFF"/>
                          </a:solidFill>
                          <a:effectLst/>
                        </a:rPr>
                        <a:t>Etudes visées</a:t>
                      </a:r>
                      <a:endParaRPr lang="fr-FR" sz="1400" dirty="0">
                        <a:effectLst/>
                      </a:endParaRP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solidFill>
                            <a:srgbClr val="FFFFFF"/>
                          </a:solidFill>
                          <a:effectLst/>
                        </a:rPr>
                        <a:t>Enseignements de spécialité conseillés en 1</a:t>
                      </a:r>
                      <a:r>
                        <a:rPr lang="fr-FR" sz="1400" b="1" baseline="30000" dirty="0">
                          <a:solidFill>
                            <a:srgbClr val="FFFFFF"/>
                          </a:solidFill>
                          <a:effectLst/>
                        </a:rPr>
                        <a:t>ère</a:t>
                      </a:r>
                      <a:endParaRPr lang="fr-FR" sz="1400" dirty="0">
                        <a:effectLst/>
                      </a:endParaRP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solidFill>
                            <a:srgbClr val="FFFFFF"/>
                          </a:solidFill>
                          <a:effectLst/>
                        </a:rPr>
                        <a:t>Enseignements de spécialité conseillés en T</a:t>
                      </a:r>
                      <a:r>
                        <a:rPr lang="fr-FR" sz="1400" b="1" baseline="30000" dirty="0">
                          <a:solidFill>
                            <a:srgbClr val="FFFFFF"/>
                          </a:solidFill>
                          <a:effectLst/>
                        </a:rPr>
                        <a:t>ale</a:t>
                      </a:r>
                      <a:endParaRPr lang="fr-FR" sz="1400" dirty="0">
                        <a:effectLst/>
                      </a:endParaRP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solidFill>
                            <a:srgbClr val="FFFFFF"/>
                          </a:solidFill>
                          <a:effectLst/>
                        </a:rPr>
                        <a:t>Options</a:t>
                      </a:r>
                      <a:endParaRPr lang="fr-FR" sz="1400" dirty="0">
                        <a:effectLst/>
                      </a:endParaRP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758184"/>
                  </a:ext>
                </a:extLst>
              </a:tr>
              <a:tr h="217356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effectLst/>
                        </a:rPr>
                        <a:t>Ecole d’ingénieurs </a:t>
                      </a:r>
                      <a:r>
                        <a:rPr lang="fr-FR" sz="1400" dirty="0">
                          <a:effectLst/>
                        </a:rPr>
                        <a:t>post-bac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fontAlgn="ctr">
                        <a:buFont typeface="Wingdings" panose="05000000000000000000" pitchFamily="2" charset="2"/>
                        <a:buChar char="Ø"/>
                      </a:pPr>
                      <a:r>
                        <a:rPr lang="fr-FR" sz="1400" dirty="0">
                          <a:effectLst/>
                        </a:rPr>
                        <a:t>Mathématiques 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endParaRPr lang="fr-FR" sz="1400" dirty="0">
                        <a:effectLst/>
                      </a:endParaRP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r>
                        <a:rPr lang="fr-FR" sz="1400" dirty="0">
                          <a:effectLst/>
                        </a:rPr>
                        <a:t>Physique-chimie (PC) </a:t>
                      </a:r>
                      <a:r>
                        <a:rPr lang="fr-FR" sz="1400" b="1" dirty="0">
                          <a:effectLst/>
                        </a:rPr>
                        <a:t>ou</a:t>
                      </a:r>
                      <a:r>
                        <a:rPr lang="fr-FR" sz="1400" dirty="0">
                          <a:effectLst/>
                        </a:rPr>
                        <a:t> Sciences de l’ingénieur (SI) </a:t>
                      </a:r>
                      <a:r>
                        <a:rPr lang="fr-FR" sz="1400" b="1" dirty="0">
                          <a:effectLst/>
                        </a:rPr>
                        <a:t>ou</a:t>
                      </a:r>
                      <a:r>
                        <a:rPr lang="fr-FR" sz="1400" dirty="0">
                          <a:effectLst/>
                        </a:rPr>
                        <a:t> Sciences de la vie et de la Terre (SVT) </a:t>
                      </a:r>
                      <a:r>
                        <a:rPr lang="fr-FR" sz="1400" b="1" dirty="0">
                          <a:effectLst/>
                        </a:rPr>
                        <a:t>ou</a:t>
                      </a:r>
                      <a:r>
                        <a:rPr lang="fr-FR" sz="1400" dirty="0">
                          <a:effectLst/>
                        </a:rPr>
                        <a:t> Numérique et science informatique (NSI)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endParaRPr lang="fr-FR" sz="1400" dirty="0">
                        <a:effectLst/>
                      </a:endParaRP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r>
                        <a:rPr lang="fr-FR" sz="1400" dirty="0">
                          <a:effectLst/>
                        </a:rPr>
                        <a:t> Autre spécialité possible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fontAlgn="ctr">
                        <a:buFont typeface="Wingdings" panose="05000000000000000000" pitchFamily="2" charset="2"/>
                        <a:buChar char="q"/>
                      </a:pPr>
                      <a:r>
                        <a:rPr lang="fr-FR" sz="1400" dirty="0">
                          <a:effectLst/>
                        </a:rPr>
                        <a:t>Mathématiques</a:t>
                      </a:r>
                    </a:p>
                    <a:p>
                      <a:pPr marL="342900" indent="-342900" fontAlgn="ctr">
                        <a:buFont typeface="Wingdings" panose="05000000000000000000" pitchFamily="2" charset="2"/>
                        <a:buChar char="q"/>
                      </a:pPr>
                      <a:endParaRPr lang="fr-FR" sz="1400" dirty="0">
                        <a:effectLst/>
                      </a:endParaRP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q"/>
                      </a:pPr>
                      <a:r>
                        <a:rPr lang="fr-FR" sz="1400" dirty="0">
                          <a:effectLst/>
                        </a:rPr>
                        <a:t> Autre enseignement scientifique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v"/>
                      </a:pPr>
                      <a:r>
                        <a:rPr lang="fr-FR" sz="1400" dirty="0">
                          <a:effectLst/>
                        </a:rPr>
                        <a:t>Mathématiques expertes (en terminale)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23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effectLst/>
                        </a:rPr>
                        <a:t>Médecine</a:t>
                      </a:r>
                      <a:br>
                        <a:rPr lang="fr-FR" sz="1400" b="1" dirty="0">
                          <a:effectLst/>
                        </a:rPr>
                      </a:br>
                      <a:endParaRPr lang="fr-FR" sz="1400" dirty="0">
                        <a:effectLst/>
                      </a:endParaRP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fr-FR" sz="1400" b="1" dirty="0">
                          <a:effectLst/>
                        </a:rPr>
                        <a:t>Voie PASS :</a:t>
                      </a:r>
                    </a:p>
                    <a:p>
                      <a:pPr fontAlgn="ctr"/>
                      <a:endParaRPr lang="fr-FR" sz="1400" dirty="0">
                        <a:effectLst/>
                      </a:endParaRP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r>
                        <a:rPr lang="fr-FR" sz="1400" dirty="0">
                          <a:effectLst/>
                        </a:rPr>
                        <a:t>Mathématiques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r>
                        <a:rPr lang="fr-FR" sz="1400" dirty="0">
                          <a:effectLst/>
                        </a:rPr>
                        <a:t>Physique-chimie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Ø"/>
                      </a:pPr>
                      <a:r>
                        <a:rPr lang="fr-FR" sz="1400" dirty="0">
                          <a:effectLst/>
                        </a:rPr>
                        <a:t>SVT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dirty="0">
                          <a:effectLst/>
                        </a:rPr>
                        <a:t>Voie PASS :</a:t>
                      </a:r>
                    </a:p>
                    <a:p>
                      <a:pPr marL="285750" indent="-285750" algn="ctr" fontAlgn="ctr">
                        <a:buFont typeface="Wingdings" panose="05000000000000000000" pitchFamily="2" charset="2"/>
                        <a:buChar char="q"/>
                      </a:pPr>
                      <a:r>
                        <a:rPr lang="fr-FR" sz="1400" dirty="0">
                          <a:effectLst/>
                        </a:rPr>
                        <a:t>Physique-Chimie + SVT</a:t>
                      </a:r>
                    </a:p>
                    <a:p>
                      <a:pPr marL="285750" indent="-285750" algn="ctr" fontAlgn="ctr">
                        <a:buFont typeface="Wingdings" panose="05000000000000000000" pitchFamily="2" charset="2"/>
                        <a:buChar char="q"/>
                      </a:pPr>
                      <a:r>
                        <a:rPr lang="fr-FR" sz="1400" b="1" dirty="0">
                          <a:effectLst/>
                        </a:rPr>
                        <a:t>ou</a:t>
                      </a:r>
                      <a:r>
                        <a:rPr lang="fr-FR" sz="1400" dirty="0">
                          <a:effectLst/>
                        </a:rPr>
                        <a:t> Mathématiques + Physique-Chimie</a:t>
                      </a:r>
                    </a:p>
                    <a:p>
                      <a:pPr marL="285750" indent="-285750" algn="ctr" fontAlgn="ctr">
                        <a:buFont typeface="Wingdings" panose="05000000000000000000" pitchFamily="2" charset="2"/>
                        <a:buChar char="q"/>
                      </a:pPr>
                      <a:r>
                        <a:rPr lang="fr-FR" sz="1400" b="1" dirty="0">
                          <a:effectLst/>
                        </a:rPr>
                        <a:t>ou</a:t>
                      </a:r>
                      <a:r>
                        <a:rPr lang="fr-FR" sz="1400" dirty="0">
                          <a:effectLst/>
                        </a:rPr>
                        <a:t> Mathématiques +SVT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v"/>
                      </a:pPr>
                      <a:r>
                        <a:rPr lang="fr-FR" sz="1400" dirty="0">
                          <a:effectLst/>
                        </a:rPr>
                        <a:t>Mathématiques complémentaires pour la combinaison PC+ SVT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82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fontAlgn="ctr"/>
                      <a:r>
                        <a:rPr lang="fr-FR" sz="1400" b="1" dirty="0">
                          <a:effectLst/>
                        </a:rPr>
                        <a:t>Voie L.A.S:</a:t>
                      </a:r>
                    </a:p>
                    <a:p>
                      <a:pPr fontAlgn="ctr"/>
                      <a:r>
                        <a:rPr lang="fr-FR" sz="1400" dirty="0">
                          <a:effectLst/>
                        </a:rPr>
                        <a:t>3 puis 2 spécialités en cohérence avec la Licence choisie</a:t>
                      </a: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ctr"/>
                      <a:endParaRPr lang="fr-FR" sz="1400" dirty="0">
                        <a:effectLst/>
                      </a:endParaRPr>
                    </a:p>
                  </a:txBody>
                  <a:tcPr marL="11372" marR="11372" marT="11372" marB="1137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9674B4B0-6331-40BD-924C-6147524C60AA}"/>
              </a:ext>
            </a:extLst>
          </p:cNvPr>
          <p:cNvSpPr txBox="1"/>
          <p:nvPr/>
        </p:nvSpPr>
        <p:spPr>
          <a:xfrm>
            <a:off x="3144571" y="250075"/>
            <a:ext cx="7031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cs typeface="Times New Roman" panose="02020603050405020304" pitchFamily="18" charset="0"/>
              </a:rPr>
              <a:t>               </a:t>
            </a:r>
            <a:r>
              <a:rPr lang="fr-FR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Autres poursuites d’études possibles…</a:t>
            </a:r>
            <a:endParaRPr lang="fr-FR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334358A-F452-46AC-A486-2B88082D5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660" y="4759817"/>
            <a:ext cx="1475360" cy="14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0455"/>
      </p:ext>
    </p:extLst>
  </p:cSld>
  <p:clrMapOvr>
    <a:masterClrMapping/>
  </p:clrMapOvr>
  <p:transition spd="slow" advClick="0" advTm="10000">
    <p:push dir="u"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260</Words>
  <Application>Microsoft Office PowerPoint</Application>
  <PresentationFormat>Grand écran</PresentationFormat>
  <Paragraphs>101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DONA-ERIE</dc:creator>
  <cp:lastModifiedBy>Virginie Mathieu</cp:lastModifiedBy>
  <cp:revision>20</cp:revision>
  <dcterms:created xsi:type="dcterms:W3CDTF">2021-01-15T20:24:15Z</dcterms:created>
  <dcterms:modified xsi:type="dcterms:W3CDTF">2023-04-27T12:04:50Z</dcterms:modified>
</cp:coreProperties>
</file>