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</p:sldMasterIdLst>
  <p:notesMasterIdLst>
    <p:notesMasterId r:id="rId11"/>
  </p:notesMasterIdLst>
  <p:sldIdLst>
    <p:sldId id="266" r:id="rId2"/>
    <p:sldId id="271" r:id="rId3"/>
    <p:sldId id="275" r:id="rId4"/>
    <p:sldId id="272" r:id="rId5"/>
    <p:sldId id="258" r:id="rId6"/>
    <p:sldId id="269" r:id="rId7"/>
    <p:sldId id="274" r:id="rId8"/>
    <p:sldId id="267" r:id="rId9"/>
    <p:sldId id="265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A65B528-A5DE-445E-8695-69A44A00D8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B57A82-CF1B-4CDC-8C0E-00FE660AC0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A0A41A-B3D3-48CD-9D06-74D0D89837EC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E18B239-27AB-450F-9AE2-42B0D326E7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D20382F-B59D-4F28-B09F-9897EF40B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52B4F4-9FF2-4399-9AD1-C49D02B757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E2B6F1-EA7B-42C6-A08D-38D3DE5A21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9C2870-DFBE-4EDC-A618-3D3A6F24BB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14EFA5-1FE7-4E93-8CF1-2D7492D5F381}"/>
              </a:ext>
            </a:extLst>
          </p:cNvPr>
          <p:cNvSpPr/>
          <p:nvPr/>
        </p:nvSpPr>
        <p:spPr>
          <a:xfrm>
            <a:off x="0" y="762000"/>
            <a:ext cx="6856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EF70F6-9F76-4E09-AAF4-5642B9D70EB3}"/>
              </a:ext>
            </a:extLst>
          </p:cNvPr>
          <p:cNvSpPr/>
          <p:nvPr/>
        </p:nvSpPr>
        <p:spPr>
          <a:xfrm>
            <a:off x="6953250" y="762000"/>
            <a:ext cx="2193925" cy="5334000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/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A7F89E6-02E4-4AE1-92A7-A3BD0509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C27D-B6A2-4CBE-812C-D59FEC8C6899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E04C5C5-3F50-4A6D-89ED-EFB75D89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A971E9-E95C-4B86-851E-02C0D2DE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2E71FC-A11D-407B-A40A-0CACECBD02A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294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2F81E-D595-4817-83EF-079C4903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E665-898F-4693-95A0-CE9B431F650B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8981E-FA6C-46D8-9D79-8728D097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0C6FB-4D2A-4403-854A-3B5CD2CB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1C5E8-5F33-4B95-BBDC-C8D6A78F05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09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2EBD4-2B30-4CD8-999C-BF45E699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6387-B9FB-495D-9356-B65B8F5C5264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936C6-B243-42BF-BA50-9CB304AC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EC864-CDFB-4C8E-B11E-E374416A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9E68-81D6-4FC6-80A4-4067B81FC5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512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017C1-BBA4-4AE7-BE3A-1E9D1097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7607-55DB-45D8-9F0B-F3C5614AF80C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46502-80BD-400D-BC74-2B6B3D42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51BD7-1DB9-43FA-B945-096AC59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11B2-4C71-4157-834E-9CAE84174E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97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/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A5A7E-44BC-45D1-A343-6C2CCDAA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3E045-753B-410D-B962-A9A85E3D53AC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2684C-CDE4-4AA8-ABF0-492F9498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A7E3F-3C53-4F9E-B12A-AB068A1B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2055-0CE6-4BDB-9249-9C0EE78ED73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550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FD8957-D944-470B-9266-E8970DBC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DF3A-8B3C-4B4E-A2FB-5F88D87B204A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55DC64-FEE4-4F6E-8CE1-6352C1E5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2F7109-EBE3-4D31-B527-B989BCD8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557D-B2B4-465A-ABC9-394B1FB2E3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731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B61984-742A-4F1B-9363-30BA29DE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989F6-B8A9-4CED-9784-F6C73BD1328A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B38381A-08B0-4B4C-8FAD-81EA31D9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886FB6-3EAD-4EC4-B3CD-B11852FA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7B69-90B2-4B44-B9B3-08F4869DA7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1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CD40CCC-245D-4F9B-AFA4-F1707AB5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DC4D-B5D3-4103-9CF6-707820EE8D45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4BC228-9F47-4BBF-97E9-ACCCD718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43BEB0-545C-4D5A-9058-B4F2995B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13DE-CC5E-499A-817E-9DA3D9090D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509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5F2DB0CD-36EC-4797-BE2C-AEDEDD5E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8878-47CF-4FC7-853F-EB44C9DEF982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84CE0BF3-9AFE-4734-841E-42F4431F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D7B3605-961F-422D-8190-73C033DD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40E762-DC35-4F3F-8CC8-911E065E9A3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674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/>
          <a:lstStyle>
            <a:lvl1pPr>
              <a:defRPr sz="28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452201-BA2A-433A-B35E-624F7523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9B24A-2D27-4A1D-9453-FB74336BB812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45D2E2-0490-488B-B7AD-03D003BAD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F37334-EE02-4D48-ACE3-C3EFCB8A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7C48-930D-4230-930B-B33CFFC203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728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DC78CFDC-AA78-422D-8109-BA624242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7B33-8A52-415D-95B6-8ABCC56E26C8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5E9FBD39-D41A-4E10-A959-7ECD85EA6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4138" y="6356350"/>
            <a:ext cx="44338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98EE6A15-9887-4D0C-A573-FABB2DE5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0922CB-431F-4F57-9A09-2ED8F66BE5A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9715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3B9690-CFDA-47AD-80B1-74C613F5360F}"/>
              </a:ext>
            </a:extLst>
          </p:cNvPr>
          <p:cNvSpPr/>
          <p:nvPr/>
        </p:nvSpPr>
        <p:spPr>
          <a:xfrm>
            <a:off x="0" y="758825"/>
            <a:ext cx="2582863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319D44-E7CB-4EED-AF3A-E505B6F3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123950"/>
            <a:ext cx="2211387" cy="460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4D03970-FA0C-4AB1-9C6A-BB2FD2DFDE11}"/>
              </a:ext>
            </a:extLst>
          </p:cNvPr>
          <p:cNvSpPr/>
          <p:nvPr/>
        </p:nvSpPr>
        <p:spPr>
          <a:xfrm>
            <a:off x="8861425" y="758825"/>
            <a:ext cx="28892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1491594F-842B-42FA-B1BA-C8A24016C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01950" y="863600"/>
            <a:ext cx="54864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07637-FED3-4162-A11D-E15DD6CFE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68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7875D4-F86E-4153-ACC6-3C67333E0A62}" type="datetimeFigureOut">
              <a:rPr lang="fr-FR"/>
              <a:pPr>
                <a:defRPr/>
              </a:pPr>
              <a:t>27/04/2023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11AAE-5FEE-4721-84DC-25BE08C95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1950" y="6356350"/>
            <a:ext cx="443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A459D-C2D9-4B80-91F3-73077F3AB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75600" y="6356350"/>
            <a:ext cx="1147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b="1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956749E-62A7-4C6A-B6EF-E5143CB65C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9" r:id="rId7"/>
    <p:sldLayoutId id="2147484195" r:id="rId8"/>
    <p:sldLayoutId id="2147484200" r:id="rId9"/>
    <p:sldLayoutId id="2147484196" r:id="rId10"/>
    <p:sldLayoutId id="21474841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19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7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5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E8AF4-1523-4F6F-BBB0-824571AC0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688" y="1298575"/>
            <a:ext cx="5486400" cy="325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La spécialité HGGSP en classe de Première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3F1644-0122-4064-A4DC-1135C15BF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500" y="4670425"/>
            <a:ext cx="5486400" cy="9144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Histoire-Géographie-Géopolitique- Sciences Politiques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33306-84F6-427F-A145-28D94525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23950"/>
            <a:ext cx="2211388" cy="4600575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  <a:t>Le programme de la spécialité HGGSP</a:t>
            </a:r>
            <a:b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</a:b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  <a:t>(4h par semaine)</a:t>
            </a:r>
          </a:p>
        </p:txBody>
      </p:sp>
      <p:sp>
        <p:nvSpPr>
          <p:cNvPr id="7171" name="Espace réservé du contenu 2">
            <a:extLst>
              <a:ext uri="{FF2B5EF4-FFF2-40B4-BE49-F238E27FC236}">
                <a16:creationId xmlns:a16="http://schemas.microsoft.com/office/drawing/2014/main" id="{65E57152-B884-4824-80B7-8B4DB987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338" y="404813"/>
            <a:ext cx="6119812" cy="5580062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200" dirty="0">
                <a:latin typeface="Century" panose="02040604050505020304" pitchFamily="18" charset="0"/>
              </a:rPr>
              <a:t>Cette spécialité développe une </a:t>
            </a:r>
            <a:r>
              <a:rPr lang="fr-FR" altLang="fr-FR" sz="3200" b="1" dirty="0">
                <a:solidFill>
                  <a:srgbClr val="002060"/>
                </a:solidFill>
                <a:latin typeface="Century" panose="02040604050505020304" pitchFamily="18" charset="0"/>
              </a:rPr>
              <a:t>approche pluridisciplinaire.</a:t>
            </a:r>
          </a:p>
          <a:p>
            <a:pPr algn="just" eaLnBrk="1" hangingPunct="1">
              <a:defRPr/>
            </a:pPr>
            <a:r>
              <a:rPr lang="fr-FR" alt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H</a:t>
            </a:r>
            <a:r>
              <a:rPr lang="fr-FR" altLang="fr-FR" sz="3200" dirty="0">
                <a:latin typeface="Century" panose="02040604050505020304" pitchFamily="18" charset="0"/>
              </a:rPr>
              <a:t>istoire</a:t>
            </a:r>
          </a:p>
          <a:p>
            <a:pPr algn="just" eaLnBrk="1" hangingPunct="1">
              <a:defRPr/>
            </a:pPr>
            <a:r>
              <a:rPr lang="fr-FR" alt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G</a:t>
            </a:r>
            <a:r>
              <a:rPr lang="fr-FR" altLang="fr-FR" sz="3200" dirty="0">
                <a:latin typeface="Century" panose="02040604050505020304" pitchFamily="18" charset="0"/>
              </a:rPr>
              <a:t>éographie</a:t>
            </a:r>
          </a:p>
          <a:p>
            <a:pPr algn="just" eaLnBrk="1" hangingPunct="1">
              <a:defRPr/>
            </a:pPr>
            <a:r>
              <a:rPr lang="fr-FR" alt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G</a:t>
            </a:r>
            <a:r>
              <a:rPr lang="fr-FR" altLang="fr-FR" sz="3200" dirty="0">
                <a:latin typeface="Century" panose="02040604050505020304" pitchFamily="18" charset="0"/>
              </a:rPr>
              <a:t>éopolitique</a:t>
            </a:r>
          </a:p>
          <a:p>
            <a:pPr algn="just" eaLnBrk="1" hangingPunct="1">
              <a:defRPr/>
            </a:pPr>
            <a:r>
              <a:rPr lang="fr-FR" alt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S</a:t>
            </a:r>
            <a:r>
              <a:rPr lang="fr-FR" altLang="fr-FR" sz="3200" dirty="0">
                <a:latin typeface="Century" panose="02040604050505020304" pitchFamily="18" charset="0"/>
              </a:rPr>
              <a:t>ciences…</a:t>
            </a:r>
          </a:p>
          <a:p>
            <a:pPr algn="just" eaLnBrk="1" hangingPunct="1">
              <a:defRPr/>
            </a:pPr>
            <a:r>
              <a:rPr lang="fr-FR" alt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</a:t>
            </a:r>
            <a:r>
              <a:rPr lang="fr-FR" altLang="fr-FR" sz="3200" dirty="0">
                <a:latin typeface="Century" panose="02040604050505020304" pitchFamily="18" charset="0"/>
              </a:rPr>
              <a:t>olitiques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477062-737E-410A-B675-6B2A6A1E8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23950"/>
            <a:ext cx="2211388" cy="4600575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  <a:t>Le programme de la spécialité HGGSP</a:t>
            </a:r>
            <a:b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</a:b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  <a:t>(4h par semaine)</a:t>
            </a:r>
          </a:p>
        </p:txBody>
      </p:sp>
      <p:sp>
        <p:nvSpPr>
          <p:cNvPr id="7171" name="Espace réservé du contenu 2">
            <a:extLst>
              <a:ext uri="{FF2B5EF4-FFF2-40B4-BE49-F238E27FC236}">
                <a16:creationId xmlns:a16="http://schemas.microsoft.com/office/drawing/2014/main" id="{B944C9BF-36A6-49ED-A757-A5A4AE00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338" y="484188"/>
            <a:ext cx="6119812" cy="5500687"/>
          </a:xfrm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fr-FR" altLang="fr-FR" sz="3200" dirty="0">
                <a:latin typeface="Century" panose="02040604050505020304" pitchFamily="18" charset="0"/>
              </a:rPr>
              <a:t>Elle permet de dégager des clés pour </a:t>
            </a:r>
            <a:r>
              <a:rPr lang="fr-FR" altLang="fr-F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comprendre le monde contemporain </a:t>
            </a:r>
            <a:r>
              <a:rPr lang="fr-FR" altLang="fr-FR" sz="3200" dirty="0">
                <a:latin typeface="Century" panose="02040604050505020304" pitchFamily="18" charset="0"/>
              </a:rPr>
              <a:t>par l’étude de thèmes.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  <a:p>
            <a:pPr algn="just" eaLnBrk="1" hangingPunct="1">
              <a:defRPr/>
            </a:pPr>
            <a:endParaRPr lang="fr-FR" altLang="fr-FR" sz="3200" dirty="0">
              <a:latin typeface="Century" panose="02040604050505020304" pitchFamily="18" charset="0"/>
            </a:endParaRPr>
          </a:p>
        </p:txBody>
      </p:sp>
      <p:pic>
        <p:nvPicPr>
          <p:cNvPr id="8196" name="Picture 5" descr="Histoire-Géographie, Géopolitique et Sciences Politiques | Lycée CHAPTAL">
            <a:extLst>
              <a:ext uri="{FF2B5EF4-FFF2-40B4-BE49-F238E27FC236}">
                <a16:creationId xmlns:a16="http://schemas.microsoft.com/office/drawing/2014/main" id="{569D4A38-DBA0-4227-B692-2AEC6F6F4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36800"/>
            <a:ext cx="4903788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2BBC5-D2F1-40CF-A3CC-91A2B276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143000"/>
            <a:ext cx="2125662" cy="2193925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b="1" dirty="0">
                <a:solidFill>
                  <a:srgbClr val="002060"/>
                </a:solidFill>
                <a:latin typeface="Century" panose="02040604050505020304" pitchFamily="18" charset="0"/>
              </a:rPr>
              <a:t>Les thèmes  du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D35B1-D6EE-4C3D-AB08-CB7D752FE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213" y="868363"/>
            <a:ext cx="5905500" cy="5121275"/>
          </a:xfrm>
        </p:spPr>
        <p:txBody>
          <a:bodyPr/>
          <a:lstStyle/>
          <a:p>
            <a:pPr algn="just" eaLnBrk="1" hangingPunct="1">
              <a:buClrTx/>
            </a:pPr>
            <a:r>
              <a:rPr lang="fr-FR" altLang="fr-FR" sz="2400" b="1">
                <a:latin typeface="Century" panose="02040604050505020304" pitchFamily="18" charset="0"/>
              </a:rPr>
              <a:t>Thème 1</a:t>
            </a:r>
            <a:r>
              <a:rPr lang="fr-FR" altLang="fr-FR" sz="2400">
                <a:latin typeface="Century" panose="02040604050505020304" pitchFamily="18" charset="0"/>
              </a:rPr>
              <a:t> : </a:t>
            </a:r>
            <a:r>
              <a:rPr lang="fr-FR" altLang="fr-FR" sz="2400" b="1">
                <a:solidFill>
                  <a:srgbClr val="002060"/>
                </a:solidFill>
                <a:latin typeface="Century" panose="02040604050505020304" pitchFamily="18" charset="0"/>
              </a:rPr>
              <a:t>Comprendre un régime politique : la démocratie</a:t>
            </a:r>
          </a:p>
          <a:p>
            <a:pPr algn="just" eaLnBrk="1" hangingPunct="1"/>
            <a:r>
              <a:rPr lang="fr-FR" altLang="fr-FR" sz="2400" b="1">
                <a:latin typeface="Century" panose="02040604050505020304" pitchFamily="18" charset="0"/>
              </a:rPr>
              <a:t>Thème 2 </a:t>
            </a:r>
            <a:r>
              <a:rPr lang="fr-FR" altLang="fr-FR" sz="2400">
                <a:latin typeface="Century" panose="02040604050505020304" pitchFamily="18" charset="0"/>
              </a:rPr>
              <a:t>: </a:t>
            </a:r>
            <a:r>
              <a:rPr lang="fr-FR" altLang="fr-FR" sz="2400" b="1">
                <a:solidFill>
                  <a:srgbClr val="002060"/>
                </a:solidFill>
                <a:latin typeface="Century" panose="02040604050505020304" pitchFamily="18" charset="0"/>
              </a:rPr>
              <a:t>Analyser les dynamiques des puissances internationales</a:t>
            </a:r>
          </a:p>
          <a:p>
            <a:pPr algn="just" eaLnBrk="1" hangingPunct="1"/>
            <a:r>
              <a:rPr lang="fr-FR" altLang="fr-FR" sz="2400" b="1">
                <a:latin typeface="Century" panose="02040604050505020304" pitchFamily="18" charset="0"/>
              </a:rPr>
              <a:t>Thème 3</a:t>
            </a:r>
            <a:r>
              <a:rPr lang="fr-FR" altLang="fr-FR" sz="2400">
                <a:latin typeface="Century" panose="02040604050505020304" pitchFamily="18" charset="0"/>
              </a:rPr>
              <a:t> : </a:t>
            </a:r>
            <a:r>
              <a:rPr lang="fr-FR" altLang="fr-FR" sz="2400" b="1">
                <a:solidFill>
                  <a:srgbClr val="002060"/>
                </a:solidFill>
                <a:latin typeface="Century" panose="02040604050505020304" pitchFamily="18" charset="0"/>
              </a:rPr>
              <a:t>Etudier les divisions politiques du monde : les frontières</a:t>
            </a:r>
          </a:p>
          <a:p>
            <a:pPr algn="just" eaLnBrk="1" hangingPunct="1"/>
            <a:r>
              <a:rPr lang="fr-FR" altLang="fr-FR" sz="2400" b="1">
                <a:latin typeface="Century" panose="02040604050505020304" pitchFamily="18" charset="0"/>
              </a:rPr>
              <a:t>Thème 4</a:t>
            </a:r>
            <a:r>
              <a:rPr lang="fr-FR" altLang="fr-FR" sz="2400">
                <a:latin typeface="Century" panose="02040604050505020304" pitchFamily="18" charset="0"/>
              </a:rPr>
              <a:t> : </a:t>
            </a:r>
            <a:r>
              <a:rPr lang="fr-FR" altLang="fr-FR" sz="2400" b="1">
                <a:solidFill>
                  <a:srgbClr val="002060"/>
                </a:solidFill>
                <a:latin typeface="Century" panose="02040604050505020304" pitchFamily="18" charset="0"/>
              </a:rPr>
              <a:t>S’informer : un regard critique sur les sources et modes de communication</a:t>
            </a:r>
          </a:p>
          <a:p>
            <a:pPr algn="just" eaLnBrk="1" hangingPunct="1"/>
            <a:r>
              <a:rPr lang="fr-FR" altLang="fr-FR" sz="2400" b="1">
                <a:latin typeface="Century" panose="02040604050505020304" pitchFamily="18" charset="0"/>
              </a:rPr>
              <a:t>Thème 5</a:t>
            </a:r>
            <a:r>
              <a:rPr lang="fr-FR" altLang="fr-FR" sz="2400">
                <a:latin typeface="Century" panose="02040604050505020304" pitchFamily="18" charset="0"/>
              </a:rPr>
              <a:t> : </a:t>
            </a:r>
            <a:r>
              <a:rPr lang="fr-FR" altLang="fr-FR" sz="2400" b="1">
                <a:solidFill>
                  <a:srgbClr val="002060"/>
                </a:solidFill>
                <a:latin typeface="Century" panose="02040604050505020304" pitchFamily="18" charset="0"/>
              </a:rPr>
              <a:t>Analyser les relations entre Etats et religions</a:t>
            </a:r>
          </a:p>
        </p:txBody>
      </p:sp>
      <p:sp>
        <p:nvSpPr>
          <p:cNvPr id="9220" name="Espace réservé du texte 3">
            <a:extLst>
              <a:ext uri="{FF2B5EF4-FFF2-40B4-BE49-F238E27FC236}">
                <a16:creationId xmlns:a16="http://schemas.microsoft.com/office/drawing/2014/main" id="{8C0B7CC3-8C2C-4D98-90E6-84D390DCA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2088" y="3336925"/>
            <a:ext cx="2125662" cy="2560638"/>
          </a:xfrm>
        </p:spPr>
        <p:txBody>
          <a:bodyPr/>
          <a:lstStyle/>
          <a:p>
            <a:pPr eaLnBrk="1" hangingPunct="1"/>
            <a:r>
              <a:rPr lang="fr-FR" altLang="fr-FR" sz="2400"/>
              <a:t>5 thèmes pour  l’année</a:t>
            </a:r>
          </a:p>
          <a:p>
            <a:pPr eaLnBrk="1" hangingPunct="1"/>
            <a:r>
              <a:rPr lang="fr-FR" altLang="fr-FR" sz="2400"/>
              <a:t>4h par semaine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79561-DED2-476B-8819-17C1DFC9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782638"/>
            <a:ext cx="2211387" cy="5292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Choisir la spécialité HGGSP: </a:t>
            </a:r>
            <a:b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</a:br>
            <a:b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</a:br>
            <a:br>
              <a:rPr lang="fr-FR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r-FR" b="1" i="1" dirty="0">
                <a:solidFill>
                  <a:srgbClr val="002060"/>
                </a:solidFill>
                <a:latin typeface="Century" panose="02040604050505020304" pitchFamily="18" charset="0"/>
              </a:rPr>
              <a:t>Quelles activités?</a:t>
            </a:r>
            <a:r>
              <a:rPr lang="fr-FR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br>
              <a:rPr lang="fr-FR" dirty="0">
                <a:latin typeface="Calibri" panose="020F0502020204030204" pitchFamily="34" charset="0"/>
              </a:rPr>
            </a:b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F10F14-8B5F-465B-9E7E-C3E98284F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775" y="782638"/>
            <a:ext cx="6210300" cy="5292725"/>
          </a:xfrm>
        </p:spPr>
        <p:txBody>
          <a:bodyPr rtlCol="0">
            <a:normAutofit/>
          </a:bodyPr>
          <a:lstStyle/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Des activités dans lesquelles les élèves </a:t>
            </a:r>
            <a:r>
              <a:rPr lang="fr-FR" sz="2800" b="1" u="sng" dirty="0">
                <a:solidFill>
                  <a:srgbClr val="002060"/>
                </a:solidFill>
                <a:latin typeface="Century" panose="02040604050505020304" pitchFamily="18" charset="0"/>
              </a:rPr>
              <a:t>deviennent acteurs de leur savoir</a:t>
            </a: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</a:rPr>
              <a:t>, </a:t>
            </a:r>
            <a:r>
              <a:rPr lang="fr-FR" sz="2800" b="1" dirty="0">
                <a:solidFill>
                  <a:schemeClr val="tx1"/>
                </a:solidFill>
                <a:latin typeface="Century" panose="02040604050505020304" pitchFamily="18" charset="0"/>
              </a:rPr>
              <a:t>réfléchissent, se questionnent pour mieux comprendre le monde actuel et ses grands enjeux.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: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sz="3200" b="1" dirty="0">
              <a:solidFill>
                <a:schemeClr val="tx2">
                  <a:lumMod val="75000"/>
                </a:schemeClr>
              </a:solidFill>
              <a:latin typeface="Century" panose="02040604050505020304" pitchFamily="18" charset="0"/>
            </a:endParaRPr>
          </a:p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sz="3200" b="1" dirty="0">
              <a:solidFill>
                <a:schemeClr val="tx2">
                  <a:lumMod val="75000"/>
                </a:schemeClr>
              </a:solidFill>
              <a:latin typeface="Century" panose="02040604050505020304" pitchFamily="18" charset="0"/>
            </a:endParaRPr>
          </a:p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sz="3200" b="1" dirty="0">
              <a:solidFill>
                <a:schemeClr val="tx2">
                  <a:lumMod val="75000"/>
                </a:schemeClr>
              </a:solidFill>
              <a:latin typeface="Century" panose="02040604050505020304" pitchFamily="18" charset="0"/>
            </a:endParaRPr>
          </a:p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sz="3200" b="1" dirty="0">
              <a:solidFill>
                <a:schemeClr val="tx2">
                  <a:lumMod val="75000"/>
                </a:schemeClr>
              </a:solidFill>
              <a:latin typeface="Century" panose="02040604050505020304" pitchFamily="18" charset="0"/>
            </a:endParaRPr>
          </a:p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Century" panose="02040604050505020304" pitchFamily="18" charset="0"/>
            </a:endParaRPr>
          </a:p>
        </p:txBody>
      </p:sp>
      <p:pic>
        <p:nvPicPr>
          <p:cNvPr id="10244" name="Picture 11" descr="emiji-reflechit - Ma reconversion pro">
            <a:extLst>
              <a:ext uri="{FF2B5EF4-FFF2-40B4-BE49-F238E27FC236}">
                <a16:creationId xmlns:a16="http://schemas.microsoft.com/office/drawing/2014/main" id="{808CE88E-B2CD-49AD-83C7-EFAA83668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4203700"/>
            <a:ext cx="1814512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9" descr="ampoule magicienne dessin - Recherche Google | Funny emoji, Funny emoji  faces, Funny emoticons">
            <a:extLst>
              <a:ext uri="{FF2B5EF4-FFF2-40B4-BE49-F238E27FC236}">
                <a16:creationId xmlns:a16="http://schemas.microsoft.com/office/drawing/2014/main" id="{4D556644-35B9-4042-BC90-B57BB6D9E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3284538"/>
            <a:ext cx="20701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9DF4876-5EB4-401C-9FC2-8A2820830BF9}"/>
              </a:ext>
            </a:extLst>
          </p:cNvPr>
          <p:cNvCxnSpPr/>
          <p:nvPr/>
        </p:nvCxnSpPr>
        <p:spPr>
          <a:xfrm>
            <a:off x="5148263" y="5110163"/>
            <a:ext cx="131445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87E1F-E609-4B47-85C4-9A9C2D26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fr-FR" sz="32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Choisir la spécialité HGGSP: </a:t>
            </a:r>
            <a:br>
              <a:rPr lang="fr-FR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r-FR" b="1" i="1" dirty="0">
                <a:solidFill>
                  <a:srgbClr val="002060"/>
                </a:solidFill>
                <a:latin typeface="Century" panose="02040604050505020304" pitchFamily="18" charset="0"/>
              </a:rPr>
              <a:t>Exemples d’activités</a:t>
            </a:r>
            <a:endParaRPr lang="fr-FR" dirty="0"/>
          </a:p>
        </p:txBody>
      </p:sp>
      <p:sp>
        <p:nvSpPr>
          <p:cNvPr id="11267" name="ZoneTexte 3">
            <a:extLst>
              <a:ext uri="{FF2B5EF4-FFF2-40B4-BE49-F238E27FC236}">
                <a16:creationId xmlns:a16="http://schemas.microsoft.com/office/drawing/2014/main" id="{147E8FEC-B7F5-4928-8B24-DA4034511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80988"/>
            <a:ext cx="6294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fr-FR" altLang="fr-FR" sz="2400" b="1" u="sng">
                <a:solidFill>
                  <a:srgbClr val="002060"/>
                </a:solidFill>
              </a:rPr>
              <a:t>Des recherches en salle informatique et au CDI</a:t>
            </a:r>
          </a:p>
        </p:txBody>
      </p:sp>
      <p:sp>
        <p:nvSpPr>
          <p:cNvPr id="11268" name="ZoneTexte 2">
            <a:extLst>
              <a:ext uri="{FF2B5EF4-FFF2-40B4-BE49-F238E27FC236}">
                <a16:creationId xmlns:a16="http://schemas.microsoft.com/office/drawing/2014/main" id="{5AC3DEC0-9ECC-44C7-8DC3-5AF19F3F4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027738"/>
            <a:ext cx="4000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fr-FR" altLang="fr-FR" sz="2400" b="1" u="sng">
                <a:solidFill>
                  <a:srgbClr val="002060"/>
                </a:solidFill>
              </a:rPr>
              <a:t>Des sondages créés par les élèves</a:t>
            </a:r>
          </a:p>
        </p:txBody>
      </p:sp>
      <p:sp>
        <p:nvSpPr>
          <p:cNvPr id="11269" name="ZoneTexte 7">
            <a:extLst>
              <a:ext uri="{FF2B5EF4-FFF2-40B4-BE49-F238E27FC236}">
                <a16:creationId xmlns:a16="http://schemas.microsoft.com/office/drawing/2014/main" id="{2078B62A-13A4-423E-9DC2-4492784B2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538" y="3394075"/>
            <a:ext cx="64817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fr-FR" altLang="fr-FR" sz="2400" b="1">
                <a:solidFill>
                  <a:srgbClr val="002060"/>
                </a:solidFill>
              </a:rPr>
              <a:t>Pour travailler l’oral, </a:t>
            </a:r>
            <a:r>
              <a:rPr lang="fr-FR" altLang="fr-FR" sz="2400" b="1" u="sng">
                <a:solidFill>
                  <a:srgbClr val="002060"/>
                </a:solidFill>
              </a:rPr>
              <a:t>des exposés, des enregistrements audio ou vidéo</a:t>
            </a:r>
          </a:p>
          <a:p>
            <a:pPr eaLnBrk="1" hangingPunct="1"/>
            <a:endParaRPr lang="fr-FR" altLang="fr-FR"/>
          </a:p>
        </p:txBody>
      </p:sp>
      <p:pic>
        <p:nvPicPr>
          <p:cNvPr id="11270" name="Image 8">
            <a:extLst>
              <a:ext uri="{FF2B5EF4-FFF2-40B4-BE49-F238E27FC236}">
                <a16:creationId xmlns:a16="http://schemas.microsoft.com/office/drawing/2014/main" id="{7FB4EA52-8672-4B17-BCDD-8D4ABD98F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800100"/>
            <a:ext cx="4433888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 9">
            <a:extLst>
              <a:ext uri="{FF2B5EF4-FFF2-40B4-BE49-F238E27FC236}">
                <a16:creationId xmlns:a16="http://schemas.microsoft.com/office/drawing/2014/main" id="{71503E9F-E44A-4F72-B5FD-DBF91B90C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49725"/>
            <a:ext cx="500538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15BBD-91B6-4A56-B783-AA914D00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2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Pourquoi choisir la spécialité HGGSP</a:t>
            </a:r>
            <a:r>
              <a:rPr lang="fr-FR" altLang="fr-FR" sz="2800" b="1" i="1" dirty="0">
                <a:solidFill>
                  <a:srgbClr val="002060"/>
                </a:solidFill>
                <a:latin typeface="Century" panose="02040604050505020304" pitchFamily="18" charset="0"/>
              </a:rPr>
              <a:t>?</a:t>
            </a:r>
            <a:br>
              <a:rPr lang="fr-FR" altLang="fr-FR" sz="2800" b="1" i="1" dirty="0">
                <a:solidFill>
                  <a:srgbClr val="002060"/>
                </a:solidFill>
                <a:latin typeface="Century" panose="02040604050505020304" pitchFamily="18" charset="0"/>
              </a:rPr>
            </a:br>
            <a:br>
              <a:rPr lang="en-GB" altLang="fr-FR" sz="2800" dirty="0">
                <a:latin typeface="Calibri" panose="020F0502020204030204" pitchFamily="34" charset="0"/>
              </a:rPr>
            </a:br>
            <a:endParaRPr lang="fr-FR" sz="2800" b="1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BE33E-55B9-46E3-9A7E-8D11700B7429}"/>
              </a:ext>
            </a:extLst>
          </p:cNvPr>
          <p:cNvSpPr/>
          <p:nvPr/>
        </p:nvSpPr>
        <p:spPr>
          <a:xfrm>
            <a:off x="2627313" y="1262063"/>
            <a:ext cx="6048375" cy="44624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Pour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comprendre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l'actualité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et les grands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enjeux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du monde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contemporain</a:t>
            </a:r>
            <a:endParaRPr lang="en-GB" altLang="fr-FR" sz="24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defRPr/>
            </a:pPr>
            <a:endParaRPr lang="en-GB" altLang="fr-FR" sz="2400" dirty="0">
              <a:latin typeface="Century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n-GB" altLang="fr-FR" sz="2400" dirty="0">
                <a:latin typeface="Century" panose="02040604050505020304" pitchFamily="18" charset="0"/>
              </a:rPr>
              <a:t> 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Pour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développer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son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autonomie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en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vue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des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études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supérieures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</a:p>
          <a:p>
            <a:pPr algn="just">
              <a:defRPr/>
            </a:pPr>
            <a:endParaRPr lang="en-GB" altLang="fr-FR" sz="2400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Pour se former à la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recherche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des sources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documentaires</a:t>
            </a:r>
            <a:r>
              <a:rPr lang="en-GB" altLang="fr-FR" sz="2400" dirty="0">
                <a:latin typeface="Century" panose="02040604050505020304" pitchFamily="18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fr-FR" sz="2400" dirty="0">
              <a:latin typeface="Century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Pour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apprendre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à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s’interroger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et à </a:t>
            </a:r>
            <a:r>
              <a:rPr lang="en-GB" altLang="fr-FR" sz="2400" b="1" dirty="0" err="1">
                <a:solidFill>
                  <a:srgbClr val="002060"/>
                </a:solidFill>
                <a:latin typeface="Century" panose="02040604050505020304" pitchFamily="18" charset="0"/>
              </a:rPr>
              <a:t>développer</a:t>
            </a:r>
            <a:r>
              <a:rPr lang="en-GB" altLang="fr-FR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 son esprit critique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en-GB" altLang="fr-FR" sz="2000" b="1" u="sng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2BBA1-B328-4670-928A-E0D502E2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Choisir la spécialité HGGSP: </a:t>
            </a:r>
            <a:br>
              <a:rPr lang="fr-FR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r-FR" b="1" i="1" dirty="0">
                <a:solidFill>
                  <a:srgbClr val="002060"/>
                </a:solidFill>
                <a:latin typeface="Century" panose="02040604050505020304" pitchFamily="18" charset="0"/>
              </a:rPr>
              <a:t>Pour quelles poursuites d’études ?</a:t>
            </a:r>
            <a:br>
              <a:rPr lang="fr-FR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r-FR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br>
              <a:rPr lang="fr-FR" dirty="0">
                <a:latin typeface="Calibri" panose="020F0502020204030204" pitchFamily="34" charset="0"/>
              </a:rPr>
            </a:b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67AAB8-276B-48B1-A211-4DC57A735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338" y="863600"/>
            <a:ext cx="5989637" cy="5121275"/>
          </a:xfrm>
        </p:spPr>
        <p:txBody>
          <a:bodyPr rtlCol="0">
            <a:normAutofit fontScale="92500" lnSpcReduction="200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fr-FR" sz="30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Cette spécialité offre de </a:t>
            </a:r>
            <a:r>
              <a:rPr lang="fr-FR" sz="3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nombreuses poursuites d’études </a:t>
            </a:r>
            <a:r>
              <a:rPr lang="fr-FR" sz="30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fr-FR" sz="3000" b="1" dirty="0">
                <a:solidFill>
                  <a:srgbClr val="002060"/>
                </a:solidFill>
                <a:latin typeface="Century" panose="02040604050505020304" pitchFamily="18" charset="0"/>
              </a:rPr>
              <a:t>à l’université</a:t>
            </a:r>
            <a:r>
              <a:rPr lang="fr-FR" sz="30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 (licences d’histoire, de géographie, de sciences politiques, d’économie-gestion,  de droit…)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3000" b="1" dirty="0">
                <a:solidFill>
                  <a:srgbClr val="002060"/>
                </a:solidFill>
                <a:latin typeface="Century" panose="02040604050505020304" pitchFamily="18" charset="0"/>
              </a:rPr>
              <a:t>en classes préparatoires aux grandes écoles </a:t>
            </a:r>
            <a:r>
              <a:rPr lang="fr-FR" sz="30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(ECG, Lettres…)</a:t>
            </a:r>
            <a:endParaRPr lang="fr-FR" sz="3000" dirty="0">
              <a:solidFill>
                <a:schemeClr val="tx2">
                  <a:lumMod val="75000"/>
                </a:schemeClr>
              </a:solidFill>
              <a:latin typeface="Century" panose="020406040505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3000" b="1" dirty="0">
                <a:solidFill>
                  <a:srgbClr val="002060"/>
                </a:solidFill>
                <a:latin typeface="Century" panose="02040604050505020304" pitchFamily="18" charset="0"/>
              </a:rPr>
              <a:t>en écoles de journalisme</a:t>
            </a:r>
            <a:r>
              <a:rPr lang="fr-F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, 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3000" b="1" dirty="0">
                <a:solidFill>
                  <a:srgbClr val="002060"/>
                </a:solidFill>
                <a:latin typeface="Century" panose="02040604050505020304" pitchFamily="18" charset="0"/>
              </a:rPr>
              <a:t>en Instituts d’Études Politiques</a:t>
            </a:r>
            <a:r>
              <a:rPr lang="fr-FR" sz="3000" b="1" dirty="0">
                <a:solidFill>
                  <a:schemeClr val="tx2"/>
                </a:solidFill>
                <a:latin typeface="Century" panose="02040604050505020304" pitchFamily="18" charset="0"/>
              </a:rPr>
              <a:t> </a:t>
            </a:r>
            <a:r>
              <a:rPr lang="fr-FR" sz="30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(Sciences Po)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3000" b="1" dirty="0">
                <a:solidFill>
                  <a:srgbClr val="002060"/>
                </a:solidFill>
                <a:latin typeface="Century" panose="02040604050505020304" pitchFamily="18" charset="0"/>
              </a:rPr>
              <a:t>en école de commerce, de gestion et de management</a:t>
            </a:r>
            <a:r>
              <a:rPr lang="fr-F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...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9E9DF9-A015-471B-8150-3D32E6196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338" y="692150"/>
            <a:ext cx="6119812" cy="5556250"/>
          </a:xfrm>
        </p:spPr>
        <p:txBody>
          <a:bodyPr rtlCol="0">
            <a:normAutofit/>
          </a:bodyPr>
          <a:lstStyle/>
          <a:p>
            <a:pPr marL="182880" indent="-182880" algn="just" eaLnBrk="1" fontAlgn="auto" hangingPunct="1">
              <a:spcAft>
                <a:spcPts val="0"/>
              </a:spcAft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Mais </a:t>
            </a:r>
            <a:r>
              <a:rPr lang="fr-FR" sz="32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la dimension géopolitique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peut aussi vous pousser vers: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- les </a:t>
            </a:r>
            <a:r>
              <a:rPr lang="fr-FR" sz="3200" b="1" dirty="0">
                <a:solidFill>
                  <a:srgbClr val="002060"/>
                </a:solidFill>
                <a:latin typeface="Century" panose="02040604050505020304" pitchFamily="18" charset="0"/>
              </a:rPr>
              <a:t>métiers de l’intelligence économique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,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- de l’</a:t>
            </a:r>
            <a:r>
              <a:rPr lang="fr-FR" sz="3200" b="1" dirty="0">
                <a:solidFill>
                  <a:srgbClr val="002060"/>
                </a:solidFill>
                <a:latin typeface="Century" panose="02040604050505020304" pitchFamily="18" charset="0"/>
              </a:rPr>
              <a:t>environnement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,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- du </a:t>
            </a:r>
            <a:r>
              <a:rPr lang="fr-FR" sz="3200" b="1" dirty="0">
                <a:solidFill>
                  <a:srgbClr val="002060"/>
                </a:solidFill>
                <a:latin typeface="Century" panose="02040604050505020304" pitchFamily="18" charset="0"/>
              </a:rPr>
              <a:t>tourisme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,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-ou de la </a:t>
            </a:r>
            <a:r>
              <a:rPr lang="fr-FR" sz="3200" b="1" dirty="0">
                <a:solidFill>
                  <a:srgbClr val="002060"/>
                </a:solidFill>
                <a:latin typeface="Century" panose="02040604050505020304" pitchFamily="18" charset="0"/>
              </a:rPr>
              <a:t>culture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25A15C6-A8D6-49D9-9C3E-A26239CA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br>
              <a:rPr lang="fr-FR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fr-FR" sz="2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Choisir la spécialité HGGSP: </a:t>
            </a:r>
            <a:br>
              <a:rPr lang="fr-FR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r-FR" b="1" i="1" dirty="0">
                <a:solidFill>
                  <a:srgbClr val="002060"/>
                </a:solidFill>
                <a:latin typeface="Century" panose="02040604050505020304" pitchFamily="18" charset="0"/>
              </a:rPr>
              <a:t>Pour quelles poursuites d’études ?</a:t>
            </a:r>
            <a:br>
              <a:rPr lang="fr-FR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r-FR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br>
              <a:rPr lang="fr-FR" dirty="0">
                <a:latin typeface="Calibri" panose="020F0502020204030204" pitchFamily="34" charset="0"/>
              </a:rPr>
            </a:br>
            <a:endParaRPr 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269</TotalTime>
  <Words>220</Words>
  <Application>Microsoft Office PowerPoint</Application>
  <PresentationFormat>Affichage à l'écran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Corbel</vt:lpstr>
      <vt:lpstr>Arial</vt:lpstr>
      <vt:lpstr>Wingdings 2</vt:lpstr>
      <vt:lpstr>Calibri</vt:lpstr>
      <vt:lpstr>Century</vt:lpstr>
      <vt:lpstr>Comic Sans MS</vt:lpstr>
      <vt:lpstr>Wingdings</vt:lpstr>
      <vt:lpstr>Cadre</vt:lpstr>
      <vt:lpstr>La spécialité HGGSP en classe de Première</vt:lpstr>
      <vt:lpstr>Le programme de la spécialité HGGSP (4h par semaine)</vt:lpstr>
      <vt:lpstr>Le programme de la spécialité HGGSP (4h par semaine)</vt:lpstr>
      <vt:lpstr>Les thèmes  du programme</vt:lpstr>
      <vt:lpstr>  Choisir la spécialité HGGSP:    Quelles activités?  </vt:lpstr>
      <vt:lpstr> Choisir la spécialité HGGSP:  Exemples d’activités</vt:lpstr>
      <vt:lpstr>Pourquoi choisir la spécialité HGGSP?  </vt:lpstr>
      <vt:lpstr>  Choisir la spécialité HGGSP:  Pour quelles poursuites d’études ?   </vt:lpstr>
      <vt:lpstr>  Choisir la spécialité HGGSP:  Pour quelles poursuites d’études 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Virginie Mathieu</cp:lastModifiedBy>
  <cp:revision>34</cp:revision>
  <dcterms:created xsi:type="dcterms:W3CDTF">2020-04-30T14:53:29Z</dcterms:created>
  <dcterms:modified xsi:type="dcterms:W3CDTF">2023-04-27T11:11:43Z</dcterms:modified>
</cp:coreProperties>
</file>