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75" r:id="rId10"/>
    <p:sldId id="274" r:id="rId11"/>
    <p:sldId id="277" r:id="rId12"/>
    <p:sldId id="278" r:id="rId13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884"/>
    <a:srgbClr val="FF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277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jpeg"/><Relationship Id="rId5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jpe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FD88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FD88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2794"/>
            <a:ext cx="10690860" cy="6014085"/>
          </a:xfrm>
          <a:custGeom>
            <a:avLst/>
            <a:gdLst/>
            <a:ahLst/>
            <a:cxnLst/>
            <a:rect l="l" t="t" r="r" b="b"/>
            <a:pathLst>
              <a:path w="10690860" h="6014084">
                <a:moveTo>
                  <a:pt x="10690860" y="0"/>
                </a:moveTo>
                <a:lnTo>
                  <a:pt x="0" y="0"/>
                </a:lnTo>
                <a:lnTo>
                  <a:pt x="0" y="6013577"/>
                </a:lnTo>
                <a:lnTo>
                  <a:pt x="10690860" y="6013577"/>
                </a:lnTo>
                <a:lnTo>
                  <a:pt x="10690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794"/>
            <a:ext cx="10690860" cy="57988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EFD88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2794"/>
            <a:ext cx="10690860" cy="6014085"/>
          </a:xfrm>
          <a:custGeom>
            <a:avLst/>
            <a:gdLst/>
            <a:ahLst/>
            <a:cxnLst/>
            <a:rect l="l" t="t" r="r" b="b"/>
            <a:pathLst>
              <a:path w="10690860" h="6014084">
                <a:moveTo>
                  <a:pt x="10690860" y="0"/>
                </a:moveTo>
                <a:lnTo>
                  <a:pt x="0" y="0"/>
                </a:lnTo>
                <a:lnTo>
                  <a:pt x="0" y="6013577"/>
                </a:lnTo>
                <a:lnTo>
                  <a:pt x="10690860" y="6013577"/>
                </a:lnTo>
                <a:lnTo>
                  <a:pt x="10690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794"/>
            <a:ext cx="10690860" cy="12679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1732" y="2156586"/>
            <a:ext cx="5343144" cy="3459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9923" y="1300099"/>
            <a:ext cx="76200" cy="746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4847" y="1300099"/>
            <a:ext cx="76200" cy="7467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5552" y="1309242"/>
            <a:ext cx="124968" cy="32308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1092" y="1312291"/>
            <a:ext cx="176783" cy="32003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9212" y="1391539"/>
            <a:ext cx="126492" cy="24079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83992" y="1391539"/>
            <a:ext cx="243839" cy="24676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88791" y="1391538"/>
            <a:ext cx="210312" cy="24079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37203" y="1391538"/>
            <a:ext cx="167640" cy="24676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50564" y="1391538"/>
            <a:ext cx="361188" cy="24079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43116" y="1309242"/>
            <a:ext cx="210311" cy="32308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51603" y="1391538"/>
            <a:ext cx="167640" cy="24676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59452" y="1391538"/>
            <a:ext cx="248412" cy="246761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52900" y="1300099"/>
            <a:ext cx="271272" cy="3382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56632" y="1391538"/>
            <a:ext cx="210312" cy="24079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818632" y="1391538"/>
            <a:ext cx="243839" cy="24676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61176" y="1391538"/>
            <a:ext cx="243840" cy="24676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94576" y="1391538"/>
            <a:ext cx="248412" cy="24676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191756" y="1391538"/>
            <a:ext cx="210312" cy="24079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572756" y="1391538"/>
            <a:ext cx="248412" cy="246761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116823" y="1391538"/>
            <a:ext cx="248411" cy="24676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09715" y="1391538"/>
            <a:ext cx="208787" cy="240791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49723" y="1300099"/>
            <a:ext cx="76200" cy="332231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62416" y="1391538"/>
            <a:ext cx="245363" cy="32766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42832" y="1391538"/>
            <a:ext cx="126492" cy="24079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087612" y="1391538"/>
            <a:ext cx="248412" cy="24676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364980" y="1391538"/>
            <a:ext cx="167640" cy="246761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758172" y="1300099"/>
            <a:ext cx="76200" cy="332231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560052" y="1391539"/>
            <a:ext cx="167640" cy="246761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867900" y="1391539"/>
            <a:ext cx="248411" cy="246761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165080" y="1391538"/>
            <a:ext cx="210312" cy="240791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553455" y="1397380"/>
            <a:ext cx="240792" cy="23495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383523" y="1397380"/>
            <a:ext cx="248411" cy="23495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311140" y="1572894"/>
            <a:ext cx="82296" cy="112775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481316" y="1803019"/>
            <a:ext cx="120395" cy="8381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033004" y="1803019"/>
            <a:ext cx="120396" cy="8381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504688" y="1835023"/>
            <a:ext cx="76200" cy="74675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365235" y="1835023"/>
            <a:ext cx="76200" cy="74675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959352" y="1839595"/>
            <a:ext cx="243839" cy="333755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221223" y="1844167"/>
            <a:ext cx="124967" cy="323088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655820" y="1926463"/>
            <a:ext cx="245363" cy="32766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939284" y="1926463"/>
            <a:ext cx="243839" cy="246887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626608" y="1926463"/>
            <a:ext cx="361188" cy="240791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223504" y="1844167"/>
            <a:ext cx="210312" cy="323088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031991" y="1926463"/>
            <a:ext cx="248412" cy="246887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435852" y="1926463"/>
            <a:ext cx="210312" cy="240791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364479" y="1926463"/>
            <a:ext cx="208787" cy="240791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691883" y="1926463"/>
            <a:ext cx="248412" cy="246887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104888" y="1926463"/>
            <a:ext cx="243839" cy="333756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399019" y="1926463"/>
            <a:ext cx="248411" cy="246887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7694676" y="1926463"/>
            <a:ext cx="210312" cy="240791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313932" y="1835023"/>
            <a:ext cx="76200" cy="332231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950707" y="1926463"/>
            <a:ext cx="248412" cy="246887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476488" y="1926463"/>
            <a:ext cx="243839" cy="327660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9037319" y="1926463"/>
            <a:ext cx="248411" cy="246887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264152" y="1931035"/>
            <a:ext cx="207263" cy="242315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781288" y="1931035"/>
            <a:ext cx="207263" cy="242315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69163" y="2376042"/>
            <a:ext cx="3564636" cy="2657855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029455" y="3133470"/>
            <a:ext cx="2738628" cy="2119884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911340" y="2606039"/>
            <a:ext cx="3415284" cy="28378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2794"/>
            <a:ext cx="10690860" cy="6014085"/>
          </a:xfrm>
          <a:custGeom>
            <a:avLst/>
            <a:gdLst/>
            <a:ahLst/>
            <a:cxnLst/>
            <a:rect l="l" t="t" r="r" b="b"/>
            <a:pathLst>
              <a:path w="10690860" h="6014084">
                <a:moveTo>
                  <a:pt x="10690860" y="0"/>
                </a:moveTo>
                <a:lnTo>
                  <a:pt x="0" y="0"/>
                </a:lnTo>
                <a:lnTo>
                  <a:pt x="0" y="6013577"/>
                </a:lnTo>
                <a:lnTo>
                  <a:pt x="10690860" y="6013577"/>
                </a:lnTo>
                <a:lnTo>
                  <a:pt x="10690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757" y="1070990"/>
            <a:ext cx="9739884" cy="1039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3705" y="1701926"/>
            <a:ext cx="7285989" cy="204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803400" y="1263650"/>
            <a:ext cx="70866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CC66"/>
                </a:solidFill>
                <a:latin typeface="Arial Rounded MT Bold" pitchFamily="34" charset="0"/>
              </a:rPr>
              <a:t>La spécialité SVT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079500" y="3625850"/>
            <a:ext cx="8534400" cy="161582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b="0" dirty="0">
                <a:latin typeface="Franklin Gothic Heavy" pitchFamily="34" charset="0"/>
              </a:rPr>
              <a:t>Pourquoi choisir cet enseignement ?</a:t>
            </a:r>
            <a:br>
              <a:rPr lang="fr-FR" b="0" dirty="0">
                <a:latin typeface="Franklin Gothic Heavy" pitchFamily="34" charset="0"/>
              </a:rPr>
            </a:br>
            <a:r>
              <a:rPr lang="fr-FR" b="0" dirty="0">
                <a:latin typeface="Franklin Gothic Heavy" pitchFamily="34" charset="0"/>
              </a:rPr>
              <a:t>Quelques exemples de contenus…</a:t>
            </a:r>
            <a:br>
              <a:rPr lang="fr-FR" b="0" dirty="0">
                <a:latin typeface="Franklin Gothic Heavy" pitchFamily="34" charset="0"/>
              </a:rPr>
            </a:br>
            <a:r>
              <a:rPr lang="fr-FR" b="0" dirty="0">
                <a:latin typeface="Franklin Gothic Heavy" pitchFamily="34" charset="0"/>
              </a:rPr>
              <a:t>Pour quelles formations, quels métiers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9994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Si tu veux devenir…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SVT. Quelques exemples de métiers.</a:t>
            </a:r>
          </a:p>
        </p:txBody>
      </p:sp>
      <p:pic>
        <p:nvPicPr>
          <p:cNvPr id="7" name="Image 6" descr="métiers sv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347"/>
            <a:ext cx="10693400" cy="6765153"/>
          </a:xfrm>
          <a:prstGeom prst="rect">
            <a:avLst/>
          </a:prstGeom>
        </p:spPr>
      </p:pic>
      <p:sp>
        <p:nvSpPr>
          <p:cNvPr id="8" name="Titre 10"/>
          <p:cNvSpPr txBox="1">
            <a:spLocks/>
          </p:cNvSpPr>
          <p:nvPr/>
        </p:nvSpPr>
        <p:spPr>
          <a:xfrm>
            <a:off x="7847030" y="1206482"/>
            <a:ext cx="2560618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EFD884"/>
                </a:solidFill>
                <a:effectLst/>
                <a:uLnTx/>
                <a:uFillTx/>
                <a:latin typeface="Franklin Gothic Heavy" pitchFamily="34" charset="0"/>
                <a:ea typeface="+mj-ea"/>
                <a:cs typeface="Verdana"/>
              </a:rPr>
              <a:t>La spécialité SVT.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EFD884"/>
                </a:solidFill>
                <a:effectLst/>
                <a:uLnTx/>
                <a:uFillTx/>
                <a:latin typeface="Franklin Gothic Heavy" pitchFamily="34" charset="0"/>
                <a:ea typeface="+mj-ea"/>
                <a:cs typeface="Verdana"/>
              </a:rPr>
              <a:t>Quelques exemples de métiers.</a:t>
            </a:r>
          </a:p>
        </p:txBody>
      </p:sp>
    </p:spTree>
    <p:extLst>
      <p:ext uri="{BB962C8B-B14F-4D97-AF65-F5344CB8AC3E}">
        <p14:creationId xmlns:p14="http://schemas.microsoft.com/office/powerpoint/2010/main" val="151186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46040" y="849292"/>
            <a:ext cx="9929882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le maintien ou non de  la spécialité SVT</a:t>
            </a:r>
          </a:p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peut se faire :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060420" y="2278052"/>
            <a:ext cx="8572560" cy="4222694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fr-FR" b="0" dirty="0">
                <a:latin typeface="Franklin Gothic Heavy" pitchFamily="34" charset="0"/>
              </a:rPr>
              <a:t>- </a:t>
            </a:r>
            <a:r>
              <a:rPr lang="fr-FR" sz="2800" b="0" dirty="0">
                <a:latin typeface="Franklin Gothic Heavy" pitchFamily="34" charset="0"/>
              </a:rPr>
              <a:t>selon tes goûts pour la matière (6 h par semaine)</a:t>
            </a:r>
            <a:br>
              <a:rPr lang="fr-FR" sz="2800" b="0" dirty="0">
                <a:latin typeface="Franklin Gothic Heavy" pitchFamily="34" charset="0"/>
              </a:rPr>
            </a:br>
            <a:br>
              <a:rPr lang="fr-FR" sz="2800" b="0" dirty="0">
                <a:latin typeface="Franklin Gothic Heavy" pitchFamily="34" charset="0"/>
              </a:rPr>
            </a:br>
            <a:r>
              <a:rPr lang="fr-FR" sz="2800" b="0" dirty="0">
                <a:latin typeface="Franklin Gothic Heavy" pitchFamily="34" charset="0"/>
              </a:rPr>
              <a:t>- en fonction de tes vœux d'orientation</a:t>
            </a:r>
            <a:br>
              <a:rPr lang="fr-FR" sz="2800" b="0" dirty="0">
                <a:latin typeface="Franklin Gothic Heavy" pitchFamily="34" charset="0"/>
              </a:rPr>
            </a:br>
            <a:br>
              <a:rPr lang="fr-FR" sz="2800" b="0" dirty="0">
                <a:latin typeface="Franklin Gothic Heavy" pitchFamily="34" charset="0"/>
              </a:rPr>
            </a:br>
            <a:r>
              <a:rPr lang="fr-FR" sz="2800" b="0" dirty="0">
                <a:latin typeface="Franklin Gothic Heavy" pitchFamily="34" charset="0"/>
              </a:rPr>
              <a:t>- en fonction de tes résultats (coefficient 16 en terminale)</a:t>
            </a:r>
            <a:br>
              <a:rPr lang="fr-FR" sz="2800" b="0" dirty="0">
                <a:latin typeface="Franklin Gothic Heavy" pitchFamily="34" charset="0"/>
              </a:rPr>
            </a:br>
            <a:r>
              <a:rPr lang="fr-FR" sz="2800" b="0" dirty="0">
                <a:latin typeface="Franklin Gothic Heavy" pitchFamily="34" charset="0"/>
              </a:rPr>
              <a:t> </a:t>
            </a:r>
            <a:br>
              <a:rPr lang="fr-FR" sz="2800" b="0" dirty="0">
                <a:latin typeface="Franklin Gothic Heavy" pitchFamily="34" charset="0"/>
              </a:rPr>
            </a:br>
            <a:r>
              <a:rPr lang="fr-FR" sz="2800" b="0" dirty="0">
                <a:latin typeface="Franklin Gothic Heavy" pitchFamily="34" charset="0"/>
              </a:rPr>
              <a:t>- en fonction de ton envie de manipuler le concret (sciences expérimentales = Sciences Physiques-Chimie + SVT)</a:t>
            </a:r>
            <a:br>
              <a:rPr lang="fr-FR" sz="2800" b="0" dirty="0">
                <a:latin typeface="Franklin Gothic Heavy" pitchFamily="34" charset="0"/>
              </a:rPr>
            </a:br>
            <a:r>
              <a:rPr lang="fr-FR" sz="2800" b="0" dirty="0">
                <a:latin typeface="Franklin Gothic Heavy" pitchFamily="34" charset="0"/>
              </a:rPr>
              <a:t> </a:t>
            </a:r>
            <a:br>
              <a:rPr lang="fr-FR" sz="2800" b="0" dirty="0">
                <a:latin typeface="Franklin Gothic Heavy" pitchFamily="34" charset="0"/>
              </a:rPr>
            </a:br>
            <a:r>
              <a:rPr lang="fr-FR" sz="2800" b="0" dirty="0">
                <a:latin typeface="Franklin Gothic Heavy" pitchFamily="34" charset="0"/>
              </a:rPr>
              <a:t>- selon tes capacités 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994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Pour la terminale…</a:t>
            </a:r>
          </a:p>
        </p:txBody>
      </p:sp>
    </p:spTree>
    <p:extLst>
      <p:ext uri="{BB962C8B-B14F-4D97-AF65-F5344CB8AC3E}">
        <p14:creationId xmlns:p14="http://schemas.microsoft.com/office/powerpoint/2010/main" val="118221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994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Pour vous aider dans vos choix…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24" y="969938"/>
            <a:ext cx="10369152" cy="62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221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-feuille-verte-juteuse-sur-laquelle-les-veines-et-cellules-sont-regardées-108905538.jpg"/>
          <p:cNvPicPr>
            <a:picLocks noChangeAspect="1"/>
          </p:cNvPicPr>
          <p:nvPr/>
        </p:nvPicPr>
        <p:blipFill>
          <a:blip r:embed="rId2"/>
          <a:srcRect l="17909" t="24390" b="12484"/>
          <a:stretch>
            <a:fillRect/>
          </a:stretch>
        </p:blipFill>
        <p:spPr>
          <a:xfrm>
            <a:off x="3670299" y="2239380"/>
            <a:ext cx="3352801" cy="321832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0"/>
            <a:ext cx="3898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Si tu aimes…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 : Pourquoi choisir cet enseignement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750050"/>
            <a:ext cx="10693400" cy="1588"/>
          </a:xfrm>
          <a:prstGeom prst="line">
            <a:avLst/>
          </a:prstGeom>
          <a:ln w="28575">
            <a:solidFill>
              <a:srgbClr val="EFD884"/>
            </a:solidFill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3365500" y="1873250"/>
            <a:ext cx="3975100" cy="3962400"/>
          </a:xfrm>
          <a:prstGeom prst="ellipse">
            <a:avLst/>
          </a:prstGeom>
          <a:noFill/>
          <a:ln w="774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nas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178050"/>
            <a:ext cx="3371850" cy="3371850"/>
          </a:xfrm>
          <a:prstGeom prst="rect">
            <a:avLst/>
          </a:prstGeom>
        </p:spPr>
      </p:pic>
      <p:pic>
        <p:nvPicPr>
          <p:cNvPr id="13" name="Image 12" descr="planct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3100" y="2073275"/>
            <a:ext cx="3581400" cy="35814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77950" y="882650"/>
            <a:ext cx="79375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Observer  et comprendre la nature à différentes échelles…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-feuille-verte-juteuse-sur-laquelle-les-veines-et-cellules-sont-regardées-108905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8300" y="2025650"/>
            <a:ext cx="2413745" cy="321832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0"/>
            <a:ext cx="3898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Si tu aimes…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 : Pourquoi choisir cet enseignement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750050"/>
            <a:ext cx="10693400" cy="1588"/>
          </a:xfrm>
          <a:prstGeom prst="line">
            <a:avLst/>
          </a:prstGeom>
          <a:ln w="28575">
            <a:solidFill>
              <a:srgbClr val="EFD884"/>
            </a:solidFill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nasa3.png"/>
          <p:cNvPicPr>
            <a:picLocks noChangeAspect="1"/>
          </p:cNvPicPr>
          <p:nvPr/>
        </p:nvPicPr>
        <p:blipFill>
          <a:blip r:embed="rId3" cstate="print"/>
          <a:srcRect r="10527" b="13158"/>
          <a:stretch>
            <a:fillRect/>
          </a:stretch>
        </p:blipFill>
        <p:spPr>
          <a:xfrm>
            <a:off x="165100" y="3244850"/>
            <a:ext cx="2590800" cy="3352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84300" y="882650"/>
            <a:ext cx="79375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Manipuler, construire une démarche expérimentale et la mettre en œuvre …</a:t>
            </a:r>
          </a:p>
        </p:txBody>
      </p:sp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9300" y="2025650"/>
            <a:ext cx="3458594" cy="2594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G:\TP levures\alix alyxe.JPG"/>
          <p:cNvPicPr>
            <a:picLocks noChangeAspect="1" noChangeArrowheads="1"/>
          </p:cNvPicPr>
          <p:nvPr/>
        </p:nvPicPr>
        <p:blipFill>
          <a:blip r:embed="rId5"/>
          <a:srcRect l="29025" t="7647" r="790" b="10672"/>
          <a:stretch>
            <a:fillRect/>
          </a:stretch>
        </p:blipFill>
        <p:spPr bwMode="auto">
          <a:xfrm>
            <a:off x="5499100" y="4006850"/>
            <a:ext cx="2782711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3898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Si tu aimes…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 : Pourquoi choisir cet enseignement ?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750050"/>
            <a:ext cx="10693400" cy="1588"/>
          </a:xfrm>
          <a:prstGeom prst="line">
            <a:avLst/>
          </a:prstGeom>
          <a:ln w="28575">
            <a:solidFill>
              <a:srgbClr val="EFD884"/>
            </a:solidFill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nasa3.png"/>
          <p:cNvPicPr>
            <a:picLocks noChangeAspect="1"/>
          </p:cNvPicPr>
          <p:nvPr/>
        </p:nvPicPr>
        <p:blipFill>
          <a:blip r:embed="rId2"/>
          <a:srcRect l="12304" b="4950"/>
          <a:stretch>
            <a:fillRect/>
          </a:stretch>
        </p:blipFill>
        <p:spPr>
          <a:xfrm>
            <a:off x="730250" y="2025650"/>
            <a:ext cx="9232900" cy="381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882650"/>
            <a:ext cx="106934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Formuler et résoudre des problèmes scientifiques pour comprendre le monde qui nous entoure…</a:t>
            </a:r>
          </a:p>
        </p:txBody>
      </p:sp>
      <p:pic>
        <p:nvPicPr>
          <p:cNvPr id="14" name="Image 13"/>
          <p:cNvPicPr/>
          <p:nvPr/>
        </p:nvPicPr>
        <p:blipFill>
          <a:blip r:embed="rId3"/>
          <a:srcRect l="35251"/>
          <a:stretch>
            <a:fillRect/>
          </a:stretch>
        </p:blipFill>
        <p:spPr bwMode="auto">
          <a:xfrm>
            <a:off x="5118100" y="2254250"/>
            <a:ext cx="2239394" cy="2434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point interrog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5736">
            <a:off x="13339" y="4617088"/>
            <a:ext cx="2438210" cy="2438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-feuille-verte-juteuse-sur-laquelle-les-veines-et-cellules-sont-regardées-108905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74" y="2606929"/>
            <a:ext cx="2838810" cy="2838810"/>
          </a:xfrm>
          <a:prstGeom prst="ellipse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1" y="0"/>
            <a:ext cx="10501873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Découvre et explore en première…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SVT. Quelques exemples de contenus.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750050"/>
            <a:ext cx="10693400" cy="1588"/>
          </a:xfrm>
          <a:prstGeom prst="line">
            <a:avLst/>
          </a:prstGeom>
          <a:ln w="28575">
            <a:solidFill>
              <a:srgbClr val="EFD884"/>
            </a:solidFill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nasa3.png"/>
          <p:cNvPicPr>
            <a:picLocks noChangeAspect="1"/>
          </p:cNvPicPr>
          <p:nvPr/>
        </p:nvPicPr>
        <p:blipFill>
          <a:blip r:embed="rId3"/>
          <a:srcRect l="20401" r="18278"/>
          <a:stretch>
            <a:fillRect/>
          </a:stretch>
        </p:blipFill>
        <p:spPr>
          <a:xfrm>
            <a:off x="316140" y="2559050"/>
            <a:ext cx="2932945" cy="2838810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473" y="3092141"/>
            <a:ext cx="3581400" cy="17172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77950" y="882650"/>
            <a:ext cx="79375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Transmission, variation et expression du patrimoine génétique</a:t>
            </a:r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274B436F-3EAD-4C4A-B652-6050EEC68B0E}"/>
              </a:ext>
            </a:extLst>
          </p:cNvPr>
          <p:cNvSpPr txBox="1">
            <a:spLocks/>
          </p:cNvSpPr>
          <p:nvPr/>
        </p:nvSpPr>
        <p:spPr>
          <a:xfrm>
            <a:off x="223126" y="5615502"/>
            <a:ext cx="3118971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Transmission de l’information génétique au cours des divisions cellulaires</a:t>
            </a:r>
          </a:p>
        </p:txBody>
      </p:sp>
      <p:sp>
        <p:nvSpPr>
          <p:cNvPr id="16" name="Titre 10">
            <a:extLst>
              <a:ext uri="{FF2B5EF4-FFF2-40B4-BE49-F238E27FC236}">
                <a16:creationId xmlns:a16="http://schemas.microsoft.com/office/drawing/2014/main" id="{45FEF687-5E5B-4596-B38C-6D243F4DCADC}"/>
              </a:ext>
            </a:extLst>
          </p:cNvPr>
          <p:cNvSpPr txBox="1">
            <a:spLocks/>
          </p:cNvSpPr>
          <p:nvPr/>
        </p:nvSpPr>
        <p:spPr>
          <a:xfrm>
            <a:off x="3517900" y="5620184"/>
            <a:ext cx="327660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Expression de l’information génétique et synthèse des protéines</a:t>
            </a:r>
          </a:p>
        </p:txBody>
      </p:sp>
      <p:sp>
        <p:nvSpPr>
          <p:cNvPr id="17" name="Titre 10">
            <a:extLst>
              <a:ext uri="{FF2B5EF4-FFF2-40B4-BE49-F238E27FC236}">
                <a16:creationId xmlns:a16="http://schemas.microsoft.com/office/drawing/2014/main" id="{56605488-8442-4F9B-AC3B-CBE34E9B757E}"/>
              </a:ext>
            </a:extLst>
          </p:cNvPr>
          <p:cNvSpPr txBox="1">
            <a:spLocks/>
          </p:cNvSpPr>
          <p:nvPr/>
        </p:nvSpPr>
        <p:spPr>
          <a:xfrm>
            <a:off x="7072873" y="5015941"/>
            <a:ext cx="3118971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Histoire de l’humanité lue dans ses gènes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3634" r="13281" b="2294"/>
          <a:stretch/>
        </p:blipFill>
        <p:spPr>
          <a:xfrm>
            <a:off x="3451086" y="2237814"/>
            <a:ext cx="3117283" cy="2932487"/>
          </a:xfrm>
          <a:prstGeom prst="ellipse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1" y="0"/>
            <a:ext cx="10501873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Découvre et explore en première…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SVT. Quelques exemples de contenus.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750050"/>
            <a:ext cx="10693400" cy="1588"/>
          </a:xfrm>
          <a:prstGeom prst="line">
            <a:avLst/>
          </a:prstGeom>
          <a:ln w="28575">
            <a:solidFill>
              <a:srgbClr val="EFD884"/>
            </a:solidFill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77950" y="1111000"/>
            <a:ext cx="79375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Dynamique interne de la Terre</a:t>
            </a:r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274B436F-3EAD-4C4A-B652-6050EEC68B0E}"/>
              </a:ext>
            </a:extLst>
          </p:cNvPr>
          <p:cNvSpPr txBox="1">
            <a:spLocks/>
          </p:cNvSpPr>
          <p:nvPr/>
        </p:nvSpPr>
        <p:spPr>
          <a:xfrm>
            <a:off x="223127" y="5615502"/>
            <a:ext cx="2685174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Structure interne du globe terrestre</a:t>
            </a:r>
          </a:p>
        </p:txBody>
      </p:sp>
      <p:sp>
        <p:nvSpPr>
          <p:cNvPr id="16" name="Titre 10">
            <a:extLst>
              <a:ext uri="{FF2B5EF4-FFF2-40B4-BE49-F238E27FC236}">
                <a16:creationId xmlns:a16="http://schemas.microsoft.com/office/drawing/2014/main" id="{45FEF687-5E5B-4596-B38C-6D243F4DCADC}"/>
              </a:ext>
            </a:extLst>
          </p:cNvPr>
          <p:cNvSpPr txBox="1">
            <a:spLocks/>
          </p:cNvSpPr>
          <p:nvPr/>
        </p:nvSpPr>
        <p:spPr>
          <a:xfrm>
            <a:off x="3517900" y="5620184"/>
            <a:ext cx="327660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Expansion océanique</a:t>
            </a:r>
          </a:p>
        </p:txBody>
      </p:sp>
      <p:sp>
        <p:nvSpPr>
          <p:cNvPr id="17" name="Titre 10">
            <a:extLst>
              <a:ext uri="{FF2B5EF4-FFF2-40B4-BE49-F238E27FC236}">
                <a16:creationId xmlns:a16="http://schemas.microsoft.com/office/drawing/2014/main" id="{56605488-8442-4F9B-AC3B-CBE34E9B757E}"/>
              </a:ext>
            </a:extLst>
          </p:cNvPr>
          <p:cNvSpPr txBox="1">
            <a:spLocks/>
          </p:cNvSpPr>
          <p:nvPr/>
        </p:nvSpPr>
        <p:spPr>
          <a:xfrm>
            <a:off x="7175500" y="4856603"/>
            <a:ext cx="3118971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Zones de subduction</a:t>
            </a:r>
          </a:p>
        </p:txBody>
      </p:sp>
      <p:pic>
        <p:nvPicPr>
          <p:cNvPr id="19" name="object 4">
            <a:extLst>
              <a:ext uri="{FF2B5EF4-FFF2-40B4-BE49-F238E27FC236}">
                <a16:creationId xmlns:a16="http://schemas.microsoft.com/office/drawing/2014/main" id="{6C19F730-EF8E-42EE-B40D-E5FCCA5DD40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909" y="2550037"/>
            <a:ext cx="3017519" cy="2773680"/>
          </a:xfrm>
          <a:prstGeom prst="rect">
            <a:avLst/>
          </a:prstGeom>
        </p:spPr>
      </p:pic>
      <p:pic>
        <p:nvPicPr>
          <p:cNvPr id="20" name="object 6">
            <a:extLst>
              <a:ext uri="{FF2B5EF4-FFF2-40B4-BE49-F238E27FC236}">
                <a16:creationId xmlns:a16="http://schemas.microsoft.com/office/drawing/2014/main" id="{170DE806-B3C8-4CC4-8128-4619F6DF900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0027" y="3212527"/>
            <a:ext cx="3898899" cy="16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9994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Découvre et explore en première…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SVT. Quelques exemples de contenus.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750050"/>
            <a:ext cx="10693400" cy="1588"/>
          </a:xfrm>
          <a:prstGeom prst="line">
            <a:avLst/>
          </a:prstGeom>
          <a:ln w="28575">
            <a:solidFill>
              <a:srgbClr val="EFD884"/>
            </a:solidFill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3909" y="3092141"/>
            <a:ext cx="3434528" cy="17172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77950" y="1207013"/>
            <a:ext cx="79375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Corps humain et santé</a:t>
            </a:r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274B436F-3EAD-4C4A-B652-6050EEC68B0E}"/>
              </a:ext>
            </a:extLst>
          </p:cNvPr>
          <p:cNvSpPr txBox="1">
            <a:spLocks/>
          </p:cNvSpPr>
          <p:nvPr/>
        </p:nvSpPr>
        <p:spPr>
          <a:xfrm>
            <a:off x="223127" y="5615502"/>
            <a:ext cx="2913774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Fonctionnement du système immunitaire</a:t>
            </a:r>
          </a:p>
        </p:txBody>
      </p:sp>
      <p:sp>
        <p:nvSpPr>
          <p:cNvPr id="16" name="Titre 10">
            <a:extLst>
              <a:ext uri="{FF2B5EF4-FFF2-40B4-BE49-F238E27FC236}">
                <a16:creationId xmlns:a16="http://schemas.microsoft.com/office/drawing/2014/main" id="{45FEF687-5E5B-4596-B38C-6D243F4DCADC}"/>
              </a:ext>
            </a:extLst>
          </p:cNvPr>
          <p:cNvSpPr txBox="1">
            <a:spLocks/>
          </p:cNvSpPr>
          <p:nvPr/>
        </p:nvSpPr>
        <p:spPr>
          <a:xfrm>
            <a:off x="3718064" y="5615501"/>
            <a:ext cx="281940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Résistance aux antibiotiques</a:t>
            </a:r>
          </a:p>
        </p:txBody>
      </p:sp>
      <p:sp>
        <p:nvSpPr>
          <p:cNvPr id="17" name="Titre 10">
            <a:extLst>
              <a:ext uri="{FF2B5EF4-FFF2-40B4-BE49-F238E27FC236}">
                <a16:creationId xmlns:a16="http://schemas.microsoft.com/office/drawing/2014/main" id="{56605488-8442-4F9B-AC3B-CBE34E9B757E}"/>
              </a:ext>
            </a:extLst>
          </p:cNvPr>
          <p:cNvSpPr txBox="1">
            <a:spLocks/>
          </p:cNvSpPr>
          <p:nvPr/>
        </p:nvSpPr>
        <p:spPr>
          <a:xfrm>
            <a:off x="7072873" y="5015941"/>
            <a:ext cx="3118971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Vaccination</a:t>
            </a:r>
          </a:p>
        </p:txBody>
      </p:sp>
      <p:pic>
        <p:nvPicPr>
          <p:cNvPr id="19" name="object 4">
            <a:extLst>
              <a:ext uri="{FF2B5EF4-FFF2-40B4-BE49-F238E27FC236}">
                <a16:creationId xmlns:a16="http://schemas.microsoft.com/office/drawing/2014/main" id="{5E64D45E-9451-4ACF-A1FD-F1E0AF2B1FA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0" y="2061077"/>
            <a:ext cx="3531628" cy="3262641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BC3AA5B2-489F-4C5C-9CC8-0E7F30A969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615" y="2489382"/>
            <a:ext cx="2704298" cy="25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9994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Découvre et explore en première…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SVT. Quelques exemples de contenus.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750050"/>
            <a:ext cx="10693400" cy="1588"/>
          </a:xfrm>
          <a:prstGeom prst="line">
            <a:avLst/>
          </a:prstGeom>
          <a:ln w="28575">
            <a:solidFill>
              <a:srgbClr val="EFD884"/>
            </a:solidFill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602" y="1772551"/>
            <a:ext cx="3800336" cy="37466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77950" y="993038"/>
            <a:ext cx="79375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CC66"/>
                </a:solidFill>
                <a:latin typeface="Arial Rounded MT Bold" pitchFamily="34" charset="0"/>
              </a:rPr>
              <a:t>Enjeux planétaires et contemporains</a:t>
            </a:r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274B436F-3EAD-4C4A-B652-6050EEC68B0E}"/>
              </a:ext>
            </a:extLst>
          </p:cNvPr>
          <p:cNvSpPr txBox="1">
            <a:spLocks/>
          </p:cNvSpPr>
          <p:nvPr/>
        </p:nvSpPr>
        <p:spPr>
          <a:xfrm>
            <a:off x="772402" y="5152556"/>
            <a:ext cx="4513973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Dynamique des écosystèmes</a:t>
            </a:r>
          </a:p>
        </p:txBody>
      </p:sp>
      <p:sp>
        <p:nvSpPr>
          <p:cNvPr id="16" name="Titre 10">
            <a:extLst>
              <a:ext uri="{FF2B5EF4-FFF2-40B4-BE49-F238E27FC236}">
                <a16:creationId xmlns:a16="http://schemas.microsoft.com/office/drawing/2014/main" id="{45FEF687-5E5B-4596-B38C-6D243F4DCADC}"/>
              </a:ext>
            </a:extLst>
          </p:cNvPr>
          <p:cNvSpPr txBox="1">
            <a:spLocks/>
          </p:cNvSpPr>
          <p:nvPr/>
        </p:nvSpPr>
        <p:spPr>
          <a:xfrm>
            <a:off x="5727700" y="5655957"/>
            <a:ext cx="4114800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2000" b="0" kern="0" dirty="0">
                <a:latin typeface="+mn-lt"/>
              </a:rPr>
              <a:t>Services rendus par les écosystèmes</a:t>
            </a:r>
          </a:p>
        </p:txBody>
      </p:sp>
      <p:pic>
        <p:nvPicPr>
          <p:cNvPr id="19" name="object 4">
            <a:extLst>
              <a:ext uri="{FF2B5EF4-FFF2-40B4-BE49-F238E27FC236}">
                <a16:creationId xmlns:a16="http://schemas.microsoft.com/office/drawing/2014/main" id="{5E64D45E-9451-4ACF-A1FD-F1E0AF2B1F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2421110"/>
            <a:ext cx="4787900" cy="26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99949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CC66"/>
                </a:solidFill>
                <a:latin typeface="Arial Rounded MT Bold" pitchFamily="34" charset="0"/>
              </a:rPr>
              <a:t>Si tu aimes…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6978650"/>
            <a:ext cx="7632700" cy="307777"/>
          </a:xfr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fr-FR" sz="2000" b="0" dirty="0">
                <a:latin typeface="Franklin Gothic Heavy" pitchFamily="34" charset="0"/>
              </a:rPr>
              <a:t>La spécialité SVT. Quelques exemples de domaines.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6750050"/>
            <a:ext cx="10693400" cy="1588"/>
          </a:xfrm>
          <a:prstGeom prst="line">
            <a:avLst/>
          </a:prstGeom>
          <a:ln w="28575">
            <a:solidFill>
              <a:srgbClr val="EFD884"/>
            </a:solidFill>
          </a:ln>
          <a:effectLst>
            <a:outerShdw blurRad="50800" dist="38100" dir="2700000" algn="tl" rotWithShape="0">
              <a:prstClr val="black">
                <a:alpha val="5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0">
            <a:extLst>
              <a:ext uri="{FF2B5EF4-FFF2-40B4-BE49-F238E27FC236}">
                <a16:creationId xmlns:a16="http://schemas.microsoft.com/office/drawing/2014/main" id="{274B436F-3EAD-4C4A-B652-6050EEC68B0E}"/>
              </a:ext>
            </a:extLst>
          </p:cNvPr>
          <p:cNvSpPr txBox="1">
            <a:spLocks/>
          </p:cNvSpPr>
          <p:nvPr/>
        </p:nvSpPr>
        <p:spPr>
          <a:xfrm>
            <a:off x="560354" y="1420796"/>
            <a:ext cx="4513973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3600" b="0" kern="0" dirty="0">
                <a:latin typeface="+mn-lt"/>
              </a:rPr>
              <a:t>Le sport…</a:t>
            </a:r>
          </a:p>
        </p:txBody>
      </p:sp>
      <p:sp>
        <p:nvSpPr>
          <p:cNvPr id="16" name="Titre 10">
            <a:extLst>
              <a:ext uri="{FF2B5EF4-FFF2-40B4-BE49-F238E27FC236}">
                <a16:creationId xmlns:a16="http://schemas.microsoft.com/office/drawing/2014/main" id="{45FEF687-5E5B-4596-B38C-6D243F4DCADC}"/>
              </a:ext>
            </a:extLst>
          </p:cNvPr>
          <p:cNvSpPr txBox="1">
            <a:spLocks/>
          </p:cNvSpPr>
          <p:nvPr/>
        </p:nvSpPr>
        <p:spPr>
          <a:xfrm>
            <a:off x="5846766" y="2063738"/>
            <a:ext cx="4257676" cy="2769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3600" b="0" kern="0" dirty="0">
                <a:latin typeface="+mn-lt"/>
              </a:rPr>
              <a:t>La recherche, l’ingénierie, l’enseignement de la biologie, de la géologie…</a:t>
            </a:r>
          </a:p>
        </p:txBody>
      </p:sp>
      <p:sp>
        <p:nvSpPr>
          <p:cNvPr id="15" name="Titre 10">
            <a:extLst>
              <a:ext uri="{FF2B5EF4-FFF2-40B4-BE49-F238E27FC236}">
                <a16:creationId xmlns:a16="http://schemas.microsoft.com/office/drawing/2014/main" id="{274B436F-3EAD-4C4A-B652-6050EEC68B0E}"/>
              </a:ext>
            </a:extLst>
          </p:cNvPr>
          <p:cNvSpPr txBox="1">
            <a:spLocks/>
          </p:cNvSpPr>
          <p:nvPr/>
        </p:nvSpPr>
        <p:spPr>
          <a:xfrm>
            <a:off x="560354" y="3063870"/>
            <a:ext cx="4513973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3600" b="0" kern="0" dirty="0">
                <a:latin typeface="+mn-lt"/>
              </a:rPr>
              <a:t>La santé, le social…</a:t>
            </a:r>
          </a:p>
        </p:txBody>
      </p:sp>
      <p:sp>
        <p:nvSpPr>
          <p:cNvPr id="17" name="Titre 10">
            <a:extLst>
              <a:ext uri="{FF2B5EF4-FFF2-40B4-BE49-F238E27FC236}">
                <a16:creationId xmlns:a16="http://schemas.microsoft.com/office/drawing/2014/main" id="{274B436F-3EAD-4C4A-B652-6050EEC68B0E}"/>
              </a:ext>
            </a:extLst>
          </p:cNvPr>
          <p:cNvSpPr txBox="1">
            <a:spLocks/>
          </p:cNvSpPr>
          <p:nvPr/>
        </p:nvSpPr>
        <p:spPr>
          <a:xfrm>
            <a:off x="1631924" y="4349754"/>
            <a:ext cx="4513973" cy="1661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EFD88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3600" b="0" kern="0" dirty="0">
                <a:latin typeface="+mn-lt"/>
              </a:rPr>
              <a:t>L’alimentation, l’agronomie, l’environnement…</a:t>
            </a:r>
          </a:p>
        </p:txBody>
      </p:sp>
    </p:spTree>
    <p:extLst>
      <p:ext uri="{BB962C8B-B14F-4D97-AF65-F5344CB8AC3E}">
        <p14:creationId xmlns:p14="http://schemas.microsoft.com/office/powerpoint/2010/main" val="138497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512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314</Words>
  <Application>Microsoft Office PowerPoint</Application>
  <PresentationFormat>Personnalisé</PresentationFormat>
  <Paragraphs>49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 Rounded MT Bold</vt:lpstr>
      <vt:lpstr>Calibri</vt:lpstr>
      <vt:lpstr>Franklin Gothic Heavy</vt:lpstr>
      <vt:lpstr>Verdana</vt:lpstr>
      <vt:lpstr>Office Theme</vt:lpstr>
      <vt:lpstr>Pourquoi choisir cet enseignement ? Quelques exemples de contenus… Pour quelles formations, quels métiers ?</vt:lpstr>
      <vt:lpstr>La spécialité SVT : Pourquoi choisir cet enseignement ?</vt:lpstr>
      <vt:lpstr>La spécialité SVT : Pourquoi choisir cet enseignement ?</vt:lpstr>
      <vt:lpstr>La spécialité SVT : Pourquoi choisir cet enseignement ?</vt:lpstr>
      <vt:lpstr>La spécialité SVT. Quelques exemples de contenus.</vt:lpstr>
      <vt:lpstr>La spécialité SVT. Quelques exemples de contenus.</vt:lpstr>
      <vt:lpstr>La spécialité SVT. Quelques exemples de contenus.</vt:lpstr>
      <vt:lpstr>La spécialité SVT. Quelques exemples de contenus.</vt:lpstr>
      <vt:lpstr>La spécialité SVT. Quelques exemples de domaines.</vt:lpstr>
      <vt:lpstr>La spécialité SVT. Quelques exemples de métiers.</vt:lpstr>
      <vt:lpstr>- selon tes goûts pour la matière (6 h par semaine)  - en fonction de tes vœux d'orientation  - en fonction de tes résultats (coefficient 16 en terminale)   - en fonction de ton envie de manipuler le concret (sciences expérimentales = Sciences Physiques-Chimie + SVT)   - selon tes capacités 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Presentation spe_SVT .pptx</dc:title>
  <dc:creator>marc boutet</dc:creator>
  <cp:lastModifiedBy>Virginie Mathieu</cp:lastModifiedBy>
  <cp:revision>44</cp:revision>
  <dcterms:created xsi:type="dcterms:W3CDTF">2021-03-23T07:59:18Z</dcterms:created>
  <dcterms:modified xsi:type="dcterms:W3CDTF">2023-04-27T19:57:13Z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 PowerPoint - Presentation spe_SVT .pptx</vt:lpwstr>
  </property>
  <property fmtid="{D5CDD505-2E9C-101B-9397-08002B2CF9AE}" pid="4" name="LastSaved">
    <vt:filetime>2021-03-23T00:00:00Z</vt:filetime>
  </property>
</Properties>
</file>